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6" r:id="rId1"/>
  </p:sldMasterIdLst>
  <p:handoutMasterIdLst>
    <p:handoutMasterId r:id="rId12"/>
  </p:handoutMasterIdLst>
  <p:sldIdLst>
    <p:sldId id="256" r:id="rId2"/>
    <p:sldId id="268" r:id="rId3"/>
    <p:sldId id="263" r:id="rId4"/>
    <p:sldId id="269" r:id="rId5"/>
    <p:sldId id="259" r:id="rId6"/>
    <p:sldId id="260" r:id="rId7"/>
    <p:sldId id="264" r:id="rId8"/>
    <p:sldId id="261" r:id="rId9"/>
    <p:sldId id="266" r:id="rId10"/>
    <p:sldId id="267" r:id="rId11"/>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780"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F6BC526D-F555-4DF0-86EF-310F1B51C1A6}" type="datetimeFigureOut">
              <a:rPr lang="en-US" smtClean="0"/>
              <a:t>9/14/2022</a:t>
            </a:fld>
            <a:endParaRPr lang="en-US"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287425CF-6A18-44B5-A5BF-1030E027ACCD}" type="slidenum">
              <a:rPr lang="en-US" smtClean="0"/>
              <a:t>‹#›</a:t>
            </a:fld>
            <a:endParaRPr lang="en-US" dirty="0"/>
          </a:p>
        </p:txBody>
      </p:sp>
    </p:spTree>
    <p:extLst>
      <p:ext uri="{BB962C8B-B14F-4D97-AF65-F5344CB8AC3E}">
        <p14:creationId xmlns:p14="http://schemas.microsoft.com/office/powerpoint/2010/main" val="13196907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F0255C-19D1-4D27-9849-216FB96C4264}" type="datetimeFigureOut">
              <a:rPr lang="en-US" smtClean="0"/>
              <a:t>9/14/2022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C8450C-4846-4D39-8E77-91A58DD52457}" type="slidenum">
              <a:rPr lang="en-US" smtClean="0"/>
              <a:t>‹#›</a:t>
            </a:fld>
            <a:endParaRPr lang="en-US" dirty="0"/>
          </a:p>
        </p:txBody>
      </p:sp>
    </p:spTree>
    <p:extLst>
      <p:ext uri="{BB962C8B-B14F-4D97-AF65-F5344CB8AC3E}">
        <p14:creationId xmlns:p14="http://schemas.microsoft.com/office/powerpoint/2010/main" val="2822444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F0255C-19D1-4D27-9849-216FB96C4264}" type="datetimeFigureOut">
              <a:rPr lang="en-US" smtClean="0"/>
              <a:t>9/14/2022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C8450C-4846-4D39-8E77-91A58DD52457}" type="slidenum">
              <a:rPr lang="en-US" smtClean="0"/>
              <a:t>‹#›</a:t>
            </a:fld>
            <a:endParaRPr lang="en-US" dirty="0"/>
          </a:p>
        </p:txBody>
      </p:sp>
    </p:spTree>
    <p:extLst>
      <p:ext uri="{BB962C8B-B14F-4D97-AF65-F5344CB8AC3E}">
        <p14:creationId xmlns:p14="http://schemas.microsoft.com/office/powerpoint/2010/main" val="2860897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F0255C-19D1-4D27-9849-216FB96C4264}" type="datetimeFigureOut">
              <a:rPr lang="en-US" smtClean="0"/>
              <a:t>9/14/2022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C8450C-4846-4D39-8E77-91A58DD52457}" type="slidenum">
              <a:rPr lang="en-US" smtClean="0"/>
              <a:t>‹#›</a:t>
            </a:fld>
            <a:endParaRPr lang="en-US" dirty="0"/>
          </a:p>
        </p:txBody>
      </p:sp>
    </p:spTree>
    <p:extLst>
      <p:ext uri="{BB962C8B-B14F-4D97-AF65-F5344CB8AC3E}">
        <p14:creationId xmlns:p14="http://schemas.microsoft.com/office/powerpoint/2010/main" val="27174585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F0255C-19D1-4D27-9849-216FB96C4264}" type="datetimeFigureOut">
              <a:rPr lang="en-US" smtClean="0"/>
              <a:t>9/14/2022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C8450C-4846-4D39-8E77-91A58DD52457}" type="slidenum">
              <a:rPr lang="en-US" smtClean="0"/>
              <a:t>‹#›</a:t>
            </a:fld>
            <a:endParaRPr lang="en-US" dirty="0"/>
          </a:p>
        </p:txBody>
      </p:sp>
      <p:sp>
        <p:nvSpPr>
          <p:cNvPr id="10" name="TextBox 9"/>
          <p:cNvSpPr txBox="1"/>
          <p:nvPr/>
        </p:nvSpPr>
        <p:spPr>
          <a:xfrm>
            <a:off x="505245" y="64174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46721" y="307337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3231354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F0255C-19D1-4D27-9849-216FB96C4264}" type="datetimeFigureOut">
              <a:rPr lang="en-US" smtClean="0"/>
              <a:t>9/14/2022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C8450C-4846-4D39-8E77-91A58DD52457}" type="slidenum">
              <a:rPr lang="en-US" smtClean="0"/>
              <a:t>‹#›</a:t>
            </a:fld>
            <a:endParaRPr lang="en-US" dirty="0"/>
          </a:p>
        </p:txBody>
      </p:sp>
    </p:spTree>
    <p:extLst>
      <p:ext uri="{BB962C8B-B14F-4D97-AF65-F5344CB8AC3E}">
        <p14:creationId xmlns:p14="http://schemas.microsoft.com/office/powerpoint/2010/main" val="9588329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EF0255C-19D1-4D27-9849-216FB96C4264}" type="datetimeFigureOut">
              <a:rPr lang="en-US" smtClean="0"/>
              <a:t>9/14/2022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BC8450C-4846-4D39-8E77-91A58DD52457}" type="slidenum">
              <a:rPr lang="en-US" smtClean="0"/>
              <a:t>‹#›</a:t>
            </a:fld>
            <a:endParaRPr lang="en-US" dirty="0"/>
          </a:p>
        </p:txBody>
      </p:sp>
    </p:spTree>
    <p:extLst>
      <p:ext uri="{BB962C8B-B14F-4D97-AF65-F5344CB8AC3E}">
        <p14:creationId xmlns:p14="http://schemas.microsoft.com/office/powerpoint/2010/main" val="21502340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5347" y="4565409"/>
            <a:ext cx="2474216"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331011" y="4565408"/>
            <a:ext cx="2475252"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5979973" y="4565410"/>
            <a:ext cx="2470694" cy="122579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EF0255C-19D1-4D27-9849-216FB96C4264}" type="datetimeFigureOut">
              <a:rPr lang="en-US" smtClean="0"/>
              <a:t>9/14/2022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BC8450C-4846-4D39-8E77-91A58DD52457}" type="slidenum">
              <a:rPr lang="en-US" smtClean="0"/>
              <a:t>‹#›</a:t>
            </a:fld>
            <a:endParaRPr lang="en-US" dirty="0"/>
          </a:p>
        </p:txBody>
      </p:sp>
    </p:spTree>
    <p:extLst>
      <p:ext uri="{BB962C8B-B14F-4D97-AF65-F5344CB8AC3E}">
        <p14:creationId xmlns:p14="http://schemas.microsoft.com/office/powerpoint/2010/main" val="27970186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F0255C-19D1-4D27-9849-216FB96C4264}" type="datetimeFigureOut">
              <a:rPr lang="en-US" smtClean="0"/>
              <a:t>9/14/2022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C8450C-4846-4D39-8E77-91A58DD52457}" type="slidenum">
              <a:rPr lang="en-US" smtClean="0"/>
              <a:t>‹#›</a:t>
            </a:fld>
            <a:endParaRPr lang="en-US" dirty="0"/>
          </a:p>
        </p:txBody>
      </p:sp>
    </p:spTree>
    <p:extLst>
      <p:ext uri="{BB962C8B-B14F-4D97-AF65-F5344CB8AC3E}">
        <p14:creationId xmlns:p14="http://schemas.microsoft.com/office/powerpoint/2010/main" val="14412606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F0255C-19D1-4D27-9849-216FB96C4264}" type="datetimeFigureOut">
              <a:rPr lang="en-US" smtClean="0"/>
              <a:t>9/14/2022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C8450C-4846-4D39-8E77-91A58DD52457}" type="slidenum">
              <a:rPr lang="en-US" smtClean="0"/>
              <a:t>‹#›</a:t>
            </a:fld>
            <a:endParaRPr lang="en-US" dirty="0"/>
          </a:p>
        </p:txBody>
      </p:sp>
    </p:spTree>
    <p:extLst>
      <p:ext uri="{BB962C8B-B14F-4D97-AF65-F5344CB8AC3E}">
        <p14:creationId xmlns:p14="http://schemas.microsoft.com/office/powerpoint/2010/main" val="3202009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F0255C-19D1-4D27-9849-216FB96C4264}" type="datetimeFigureOut">
              <a:rPr lang="en-US" smtClean="0"/>
              <a:t>9/14/2022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C8450C-4846-4D39-8E77-91A58DD52457}" type="slidenum">
              <a:rPr lang="en-US" smtClean="0"/>
              <a:t>‹#›</a:t>
            </a:fld>
            <a:endParaRPr lang="en-US" dirty="0"/>
          </a:p>
        </p:txBody>
      </p:sp>
    </p:spTree>
    <p:extLst>
      <p:ext uri="{BB962C8B-B14F-4D97-AF65-F5344CB8AC3E}">
        <p14:creationId xmlns:p14="http://schemas.microsoft.com/office/powerpoint/2010/main" val="561394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F0255C-19D1-4D27-9849-216FB96C4264}" type="datetimeFigureOut">
              <a:rPr lang="en-US" smtClean="0"/>
              <a:t>9/14/2022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C8450C-4846-4D39-8E77-91A58DD52457}" type="slidenum">
              <a:rPr lang="en-US" smtClean="0"/>
              <a:t>‹#›</a:t>
            </a:fld>
            <a:endParaRPr lang="en-US" dirty="0"/>
          </a:p>
        </p:txBody>
      </p:sp>
    </p:spTree>
    <p:extLst>
      <p:ext uri="{BB962C8B-B14F-4D97-AF65-F5344CB8AC3E}">
        <p14:creationId xmlns:p14="http://schemas.microsoft.com/office/powerpoint/2010/main" val="3079433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F0255C-19D1-4D27-9849-216FB96C4264}" type="datetimeFigureOut">
              <a:rPr lang="en-US" smtClean="0"/>
              <a:t>9/14/2022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C8450C-4846-4D39-8E77-91A58DD52457}" type="slidenum">
              <a:rPr lang="en-US" smtClean="0"/>
              <a:t>‹#›</a:t>
            </a:fld>
            <a:endParaRPr lang="en-US" dirty="0"/>
          </a:p>
        </p:txBody>
      </p:sp>
    </p:spTree>
    <p:extLst>
      <p:ext uri="{BB962C8B-B14F-4D97-AF65-F5344CB8AC3E}">
        <p14:creationId xmlns:p14="http://schemas.microsoft.com/office/powerpoint/2010/main" val="1402737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346" y="2912232"/>
            <a:ext cx="3830406"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912232"/>
            <a:ext cx="382151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F0255C-19D1-4D27-9849-216FB96C4264}" type="datetimeFigureOut">
              <a:rPr lang="en-US" smtClean="0"/>
              <a:t>9/14/2022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BC8450C-4846-4D39-8E77-91A58DD52457}" type="slidenum">
              <a:rPr lang="en-US" smtClean="0"/>
              <a:t>‹#›</a:t>
            </a:fld>
            <a:endParaRPr lang="en-US" dirty="0"/>
          </a:p>
        </p:txBody>
      </p:sp>
    </p:spTree>
    <p:extLst>
      <p:ext uri="{BB962C8B-B14F-4D97-AF65-F5344CB8AC3E}">
        <p14:creationId xmlns:p14="http://schemas.microsoft.com/office/powerpoint/2010/main" val="3528481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F0255C-19D1-4D27-9849-216FB96C4264}" type="datetimeFigureOut">
              <a:rPr lang="en-US" smtClean="0"/>
              <a:t>9/14/2022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BC8450C-4846-4D39-8E77-91A58DD52457}" type="slidenum">
              <a:rPr lang="en-US" smtClean="0"/>
              <a:t>‹#›</a:t>
            </a:fld>
            <a:endParaRPr lang="en-US" dirty="0"/>
          </a:p>
        </p:txBody>
      </p:sp>
    </p:spTree>
    <p:extLst>
      <p:ext uri="{BB962C8B-B14F-4D97-AF65-F5344CB8AC3E}">
        <p14:creationId xmlns:p14="http://schemas.microsoft.com/office/powerpoint/2010/main" val="2198025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0255C-19D1-4D27-9849-216FB96C4264}" type="datetimeFigureOut">
              <a:rPr lang="en-US" smtClean="0"/>
              <a:t>9/14/2022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BC8450C-4846-4D39-8E77-91A58DD52457}" type="slidenum">
              <a:rPr lang="en-US" smtClean="0"/>
              <a:t>‹#›</a:t>
            </a:fld>
            <a:endParaRPr lang="en-US" dirty="0"/>
          </a:p>
        </p:txBody>
      </p:sp>
    </p:spTree>
    <p:extLst>
      <p:ext uri="{BB962C8B-B14F-4D97-AF65-F5344CB8AC3E}">
        <p14:creationId xmlns:p14="http://schemas.microsoft.com/office/powerpoint/2010/main" val="4138964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F0255C-19D1-4D27-9849-216FB96C4264}" type="datetimeFigureOut">
              <a:rPr lang="en-US" smtClean="0"/>
              <a:t>9/14/2022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C8450C-4846-4D39-8E77-91A58DD52457}" type="slidenum">
              <a:rPr lang="en-US" smtClean="0"/>
              <a:t>‹#›</a:t>
            </a:fld>
            <a:endParaRPr lang="en-US" dirty="0"/>
          </a:p>
        </p:txBody>
      </p:sp>
    </p:spTree>
    <p:extLst>
      <p:ext uri="{BB962C8B-B14F-4D97-AF65-F5344CB8AC3E}">
        <p14:creationId xmlns:p14="http://schemas.microsoft.com/office/powerpoint/2010/main" val="3669431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5346" y="2971800"/>
            <a:ext cx="4171242"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F0255C-19D1-4D27-9849-216FB96C4264}" type="datetimeFigureOut">
              <a:rPr lang="en-US" smtClean="0"/>
              <a:t>9/14/2022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C8450C-4846-4D39-8E77-91A58DD52457}" type="slidenum">
              <a:rPr lang="en-US" smtClean="0"/>
              <a:t>‹#›</a:t>
            </a:fld>
            <a:endParaRPr lang="en-US" dirty="0"/>
          </a:p>
        </p:txBody>
      </p:sp>
    </p:spTree>
    <p:extLst>
      <p:ext uri="{BB962C8B-B14F-4D97-AF65-F5344CB8AC3E}">
        <p14:creationId xmlns:p14="http://schemas.microsoft.com/office/powerpoint/2010/main" val="154448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EF0255C-19D1-4D27-9849-216FB96C4264}" type="datetimeFigureOut">
              <a:rPr lang="en-US" smtClean="0"/>
              <a:t>9/14/2022</a:t>
            </a:fld>
            <a:endParaRPr lang="en-US" dirty="0"/>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BC8450C-4846-4D39-8E77-91A58DD52457}" type="slidenum">
              <a:rPr lang="en-US" smtClean="0"/>
              <a:t>‹#›</a:t>
            </a:fld>
            <a:endParaRPr lang="en-US" dirty="0"/>
          </a:p>
        </p:txBody>
      </p:sp>
    </p:spTree>
    <p:extLst>
      <p:ext uri="{BB962C8B-B14F-4D97-AF65-F5344CB8AC3E}">
        <p14:creationId xmlns:p14="http://schemas.microsoft.com/office/powerpoint/2010/main" val="2308306900"/>
      </p:ext>
    </p:extLst>
  </p:cSld>
  <p:clrMap bg1="dk1" tx1="lt1" bg2="dk2" tx2="lt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 id="2147483918" r:id="rId12"/>
    <p:sldLayoutId id="2147483919" r:id="rId13"/>
    <p:sldLayoutId id="2147483920" r:id="rId14"/>
    <p:sldLayoutId id="2147483921" r:id="rId15"/>
    <p:sldLayoutId id="2147483922" r:id="rId16"/>
    <p:sldLayoutId id="2147483923"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brandowlaw.com/"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seniorlaw.com/new-limits-on-home-care-agencies-for-ny-managed-long-term-care-plan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seniorlaw.com/you-can-leave-home-and-still-receive-medicare-covered-home-car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616" y="577842"/>
            <a:ext cx="9300111" cy="2031325"/>
          </a:xfrm>
          <a:prstGeom prst="rect">
            <a:avLst/>
          </a:prstGeom>
          <a:noFill/>
        </p:spPr>
        <p:txBody>
          <a:bodyPr wrap="square" lIns="91440" tIns="45720" rIns="91440" bIns="45720">
            <a:spAutoFit/>
          </a:bodyPr>
          <a:lstStyle/>
          <a:p>
            <a:pPr algn="ctr"/>
            <a:r>
              <a:rPr lang="en-US" sz="3600" b="1" dirty="0">
                <a:ln w="12700">
                  <a:solidFill>
                    <a:schemeClr val="tx2">
                      <a:satMod val="155000"/>
                    </a:schemeClr>
                  </a:solidFill>
                  <a:prstDash val="solid"/>
                </a:ln>
                <a:effectLst>
                  <a:outerShdw blurRad="41275" dist="20320" dir="1800000" algn="tl" rotWithShape="0">
                    <a:srgbClr val="000000">
                      <a:alpha val="40000"/>
                    </a:srgbClr>
                  </a:outerShdw>
                </a:effectLst>
              </a:rPr>
              <a:t>BENEFITS OF TRUSTS &amp; ADVANCED DIRECTIVES</a:t>
            </a:r>
          </a:p>
          <a:p>
            <a:pPr algn="ct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Title 4"/>
          <p:cNvSpPr>
            <a:spLocks noGrp="1"/>
          </p:cNvSpPr>
          <p:nvPr>
            <p:ph type="ctrTitle"/>
          </p:nvPr>
        </p:nvSpPr>
        <p:spPr>
          <a:xfrm>
            <a:off x="706239" y="2819400"/>
            <a:ext cx="7772400" cy="2438400"/>
          </a:xfrm>
        </p:spPr>
        <p:txBody>
          <a:bodyPr>
            <a:normAutofit fontScale="90000"/>
          </a:bodyPr>
          <a:lstStyle/>
          <a:p>
            <a:pPr algn="ctr"/>
            <a:br>
              <a:rPr lang="en-US" dirty="0"/>
            </a:br>
            <a:br>
              <a:rPr lang="en-US" dirty="0"/>
            </a:br>
            <a:br>
              <a:rPr lang="en-US" dirty="0"/>
            </a:br>
            <a:br>
              <a:rPr lang="en-US" dirty="0"/>
            </a:br>
            <a:r>
              <a:rPr lang="en-US" sz="4000" b="0" dirty="0">
                <a:effectLst/>
              </a:rPr>
              <a:t>by </a:t>
            </a:r>
            <a:br>
              <a:rPr lang="en-US" sz="4000" b="0" dirty="0">
                <a:effectLst/>
              </a:rPr>
            </a:br>
            <a:r>
              <a:rPr lang="en-US" sz="4000" b="0" dirty="0">
                <a:effectLst/>
              </a:rPr>
              <a:t>Regina Brandow</a:t>
            </a:r>
          </a:p>
        </p:txBody>
      </p:sp>
      <p:sp>
        <p:nvSpPr>
          <p:cNvPr id="7" name="Rectangle 6"/>
          <p:cNvSpPr/>
          <p:nvPr/>
        </p:nvSpPr>
        <p:spPr>
          <a:xfrm>
            <a:off x="4233419" y="3945310"/>
            <a:ext cx="404277" cy="923330"/>
          </a:xfrm>
          <a:prstGeom prst="rect">
            <a:avLst/>
          </a:prstGeom>
          <a:noFill/>
        </p:spPr>
        <p:txBody>
          <a:bodyPr wrap="none" lIns="91440" tIns="45720" rIns="91440" bIns="45720">
            <a:spAutoFit/>
          </a:bodyPr>
          <a:lstStyle/>
          <a:p>
            <a:pPr algn="ctr"/>
            <a:r>
              <a:rPr 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p>
        </p:txBody>
      </p:sp>
      <p:pic>
        <p:nvPicPr>
          <p:cNvPr id="3" name="Picture 2" descr="Text&#10;&#10;Description automatically generated">
            <a:extLst>
              <a:ext uri="{FF2B5EF4-FFF2-40B4-BE49-F238E27FC236}">
                <a16:creationId xmlns:a16="http://schemas.microsoft.com/office/drawing/2014/main" id="{544F77D5-9FB5-4772-AB05-683E9D8256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9907" y="1804754"/>
            <a:ext cx="7925063" cy="2240880"/>
          </a:xfrm>
          <a:prstGeom prst="rect">
            <a:avLst/>
          </a:prstGeom>
        </p:spPr>
      </p:pic>
    </p:spTree>
    <p:extLst>
      <p:ext uri="{BB962C8B-B14F-4D97-AF65-F5344CB8AC3E}">
        <p14:creationId xmlns:p14="http://schemas.microsoft.com/office/powerpoint/2010/main" val="2874637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CAAD740-7CE3-4B49-95B2-DB51F052A350}"/>
              </a:ext>
            </a:extLst>
          </p:cNvPr>
          <p:cNvPicPr>
            <a:picLocks noChangeAspect="1"/>
          </p:cNvPicPr>
          <p:nvPr/>
        </p:nvPicPr>
        <p:blipFill>
          <a:blip r:embed="rId2"/>
          <a:stretch>
            <a:fillRect/>
          </a:stretch>
        </p:blipFill>
        <p:spPr>
          <a:xfrm>
            <a:off x="1786707" y="549093"/>
            <a:ext cx="5562600" cy="1571589"/>
          </a:xfrm>
          <a:prstGeom prst="rect">
            <a:avLst/>
          </a:prstGeom>
        </p:spPr>
      </p:pic>
      <p:sp>
        <p:nvSpPr>
          <p:cNvPr id="2" name="Content Placeholder 1"/>
          <p:cNvSpPr>
            <a:spLocks noGrp="1"/>
          </p:cNvSpPr>
          <p:nvPr>
            <p:ph idx="1"/>
          </p:nvPr>
        </p:nvSpPr>
        <p:spPr/>
        <p:txBody>
          <a:bodyPr>
            <a:normAutofit lnSpcReduction="10000"/>
          </a:bodyPr>
          <a:lstStyle/>
          <a:p>
            <a:endParaRPr lang="en-US" dirty="0"/>
          </a:p>
          <a:p>
            <a:pPr marL="0" indent="0" algn="ctr">
              <a:buNone/>
            </a:pPr>
            <a:r>
              <a:rPr lang="en-US" sz="4400" dirty="0">
                <a:hlinkClick r:id="rId3">
                  <a:extLst>
                    <a:ext uri="{A12FA001-AC4F-418D-AE19-62706E023703}">
                      <ahyp:hlinkClr xmlns:ahyp="http://schemas.microsoft.com/office/drawing/2018/hyperlinkcolor" val="tx"/>
                    </a:ext>
                  </a:extLst>
                </a:hlinkClick>
              </a:rPr>
              <a:t>www.BrandowLaw.com</a:t>
            </a:r>
            <a:r>
              <a:rPr lang="en-US" sz="4400" dirty="0"/>
              <a:t> </a:t>
            </a:r>
          </a:p>
          <a:p>
            <a:pPr marL="0" indent="0" algn="ctr">
              <a:buNone/>
            </a:pPr>
            <a:r>
              <a:rPr lang="en-US" sz="3200" dirty="0"/>
              <a:t>View our Videos &amp; Call for courtesy introductory call with an attorney</a:t>
            </a:r>
          </a:p>
          <a:p>
            <a:pPr marL="0" indent="0" algn="ctr">
              <a:buNone/>
            </a:pPr>
            <a:r>
              <a:rPr lang="en-US" sz="5400" dirty="0"/>
              <a:t>631.675.2540</a:t>
            </a:r>
          </a:p>
        </p:txBody>
      </p:sp>
    </p:spTree>
    <p:extLst>
      <p:ext uri="{BB962C8B-B14F-4D97-AF65-F5344CB8AC3E}">
        <p14:creationId xmlns:p14="http://schemas.microsoft.com/office/powerpoint/2010/main" val="2689706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Able to make decisions for self at age 18?</a:t>
            </a:r>
          </a:p>
        </p:txBody>
      </p:sp>
      <p:sp>
        <p:nvSpPr>
          <p:cNvPr id="2" name="Content Placeholder 1"/>
          <p:cNvSpPr>
            <a:spLocks noGrp="1"/>
          </p:cNvSpPr>
          <p:nvPr>
            <p:ph idx="1"/>
          </p:nvPr>
        </p:nvSpPr>
        <p:spPr>
          <a:xfrm>
            <a:off x="685346" y="2096064"/>
            <a:ext cx="7765322" cy="4380936"/>
          </a:xfrm>
        </p:spPr>
        <p:txBody>
          <a:bodyPr>
            <a:normAutofit/>
          </a:bodyPr>
          <a:lstStyle/>
          <a:p>
            <a:r>
              <a:rPr lang="en-US" sz="2400" dirty="0"/>
              <a:t>Able to make medical decisions?</a:t>
            </a:r>
          </a:p>
          <a:p>
            <a:pPr lvl="1"/>
            <a:r>
              <a:rPr lang="en-US" sz="2200" dirty="0"/>
              <a:t>Health Care Proxy</a:t>
            </a:r>
          </a:p>
          <a:p>
            <a:r>
              <a:rPr lang="en-US" sz="2400" dirty="0"/>
              <a:t>Financial, including banking?</a:t>
            </a:r>
          </a:p>
          <a:p>
            <a:pPr lvl="1"/>
            <a:r>
              <a:rPr lang="en-US" sz="2200" dirty="0"/>
              <a:t>Power of Attorney</a:t>
            </a:r>
          </a:p>
          <a:p>
            <a:r>
              <a:rPr lang="en-US" sz="2400" dirty="0"/>
              <a:t>Guardianship</a:t>
            </a:r>
          </a:p>
          <a:p>
            <a:pPr lvl="1"/>
            <a:r>
              <a:rPr lang="en-US" sz="2200" dirty="0"/>
              <a:t>Court time and $ expense</a:t>
            </a:r>
          </a:p>
          <a:p>
            <a:pPr lvl="1"/>
            <a:endParaRPr lang="en-US" sz="2200" dirty="0"/>
          </a:p>
          <a:p>
            <a:pPr lvl="1"/>
            <a:endParaRPr lang="en-US" sz="2200" dirty="0"/>
          </a:p>
        </p:txBody>
      </p:sp>
    </p:spTree>
    <p:extLst>
      <p:ext uri="{BB962C8B-B14F-4D97-AF65-F5344CB8AC3E}">
        <p14:creationId xmlns:p14="http://schemas.microsoft.com/office/powerpoint/2010/main" val="592114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Probate</a:t>
            </a:r>
          </a:p>
        </p:txBody>
      </p:sp>
      <p:sp>
        <p:nvSpPr>
          <p:cNvPr id="2" name="Content Placeholder 1"/>
          <p:cNvSpPr>
            <a:spLocks noGrp="1"/>
          </p:cNvSpPr>
          <p:nvPr>
            <p:ph idx="1"/>
          </p:nvPr>
        </p:nvSpPr>
        <p:spPr>
          <a:xfrm>
            <a:off x="685346" y="1828800"/>
            <a:ext cx="7765322" cy="4152336"/>
          </a:xfrm>
        </p:spPr>
        <p:txBody>
          <a:bodyPr>
            <a:noAutofit/>
          </a:bodyPr>
          <a:lstStyle/>
          <a:p>
            <a:r>
              <a:rPr lang="en-US" sz="1600" dirty="0">
                <a:effectLst/>
              </a:rPr>
              <a:t>Probate is </a:t>
            </a:r>
            <a:r>
              <a:rPr lang="en-US" sz="1600" b="1" dirty="0">
                <a:effectLst/>
              </a:rPr>
              <a:t>the process of proving that the Will is valid (legally acceptable)</a:t>
            </a:r>
            <a:r>
              <a:rPr lang="en-US" sz="1600" dirty="0">
                <a:effectLst/>
              </a:rPr>
              <a:t>. During probate, the Will must be proved to the satisfaction of the Court that it's the Last Will and Testament of the person who died.</a:t>
            </a:r>
          </a:p>
          <a:p>
            <a:pPr fontAlgn="base"/>
            <a:r>
              <a:rPr lang="en-US" sz="1600" dirty="0">
                <a:effectLst/>
              </a:rPr>
              <a:t>When a person dies in New York, their estate must be managed and distributed as stated in the will. This isn’t something that can wait until the grieving process has been completed, but it must be handled in a timely manner.</a:t>
            </a:r>
          </a:p>
          <a:p>
            <a:pPr fontAlgn="base"/>
            <a:r>
              <a:rPr lang="en-US" sz="1600" dirty="0">
                <a:effectLst/>
              </a:rPr>
              <a:t>The estate must be brought before the court in what is known as the probate process. New York has its own statutes for how probate is to be handled. Anyone involved in the estate should have a basic understanding of this process and what it entails.</a:t>
            </a:r>
          </a:p>
          <a:p>
            <a:r>
              <a:rPr lang="en-US" sz="1600" dirty="0">
                <a:effectLst/>
              </a:rPr>
              <a:t>Probate is necessary for estates in New York. It is the process by which those assets are transferred to the heirs. State probate laws provide guidance and requirements for how it is accomplished.</a:t>
            </a:r>
            <a:endParaRPr lang="en-US" sz="1600" dirty="0"/>
          </a:p>
        </p:txBody>
      </p:sp>
    </p:spTree>
    <p:extLst>
      <p:ext uri="{BB962C8B-B14F-4D97-AF65-F5344CB8AC3E}">
        <p14:creationId xmlns:p14="http://schemas.microsoft.com/office/powerpoint/2010/main" val="1405894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Executor</a:t>
            </a:r>
          </a:p>
        </p:txBody>
      </p:sp>
      <p:sp>
        <p:nvSpPr>
          <p:cNvPr id="3" name="Content Placeholder 2"/>
          <p:cNvSpPr>
            <a:spLocks noGrp="1"/>
          </p:cNvSpPr>
          <p:nvPr>
            <p:ph idx="1"/>
          </p:nvPr>
        </p:nvSpPr>
        <p:spPr>
          <a:xfrm>
            <a:off x="693332" y="1676400"/>
            <a:ext cx="7765322" cy="3695136"/>
          </a:xfrm>
        </p:spPr>
        <p:txBody>
          <a:bodyPr>
            <a:normAutofit fontScale="25000" lnSpcReduction="20000"/>
          </a:bodyPr>
          <a:lstStyle/>
          <a:p>
            <a:r>
              <a:rPr lang="en-US" sz="6400" dirty="0"/>
              <a:t>What is an Executor? </a:t>
            </a:r>
            <a:r>
              <a:rPr lang="en-US" sz="6400" dirty="0">
                <a:effectLst/>
              </a:rPr>
              <a:t>An executor is </a:t>
            </a:r>
            <a:r>
              <a:rPr lang="en-US" sz="6400" b="1" dirty="0">
                <a:effectLst/>
              </a:rPr>
              <a:t>the person in charge of managing a deceased person's estate</a:t>
            </a:r>
            <a:r>
              <a:rPr lang="en-US" sz="6400" dirty="0">
                <a:effectLst/>
              </a:rPr>
              <a:t>. An executor is nominated in a Will. If a person dies without doing a Will, the person in charge of the estate is called the administrator.</a:t>
            </a:r>
            <a:endParaRPr lang="en-US" sz="6400" dirty="0"/>
          </a:p>
          <a:p>
            <a:pPr lvl="1"/>
            <a:r>
              <a:rPr lang="en-US" sz="6400" dirty="0">
                <a:effectLst/>
              </a:rPr>
              <a:t>Yes, a person acting as the executor may receive compensation for their time as well as being reimbursed for any expenses they incur as they do their job. This may include the cost of travel to where an asset is located or hiring an accountant or appraiser to help with the estate.</a:t>
            </a:r>
            <a:endParaRPr lang="en-US" sz="6400" dirty="0"/>
          </a:p>
          <a:p>
            <a:r>
              <a:rPr lang="en-US" sz="6400" dirty="0"/>
              <a:t>Compensation per statute:</a:t>
            </a:r>
          </a:p>
          <a:p>
            <a:pPr lvl="1" fontAlgn="base"/>
            <a:r>
              <a:rPr lang="en-US" sz="6400" dirty="0">
                <a:effectLst/>
              </a:rPr>
              <a:t>The executor is allowed payment based on a commission for the value of the estate.</a:t>
            </a:r>
          </a:p>
          <a:p>
            <a:pPr lvl="1" fontAlgn="base"/>
            <a:r>
              <a:rPr lang="en-US" sz="6400" dirty="0">
                <a:effectLst/>
              </a:rPr>
              <a:t>5 percent of the first $100,000</a:t>
            </a:r>
          </a:p>
          <a:p>
            <a:pPr lvl="1" fontAlgn="base"/>
            <a:r>
              <a:rPr lang="en-US" sz="6400" dirty="0">
                <a:effectLst/>
              </a:rPr>
              <a:t>4 percent for the amount between $100,000 and $300,000</a:t>
            </a:r>
          </a:p>
          <a:p>
            <a:pPr lvl="1" fontAlgn="base"/>
            <a:r>
              <a:rPr lang="en-US" sz="6400" dirty="0">
                <a:effectLst/>
              </a:rPr>
              <a:t>3 percent for the amount between $300,001 and $1 million</a:t>
            </a:r>
          </a:p>
          <a:p>
            <a:pPr lvl="1" fontAlgn="base"/>
            <a:r>
              <a:rPr lang="en-US" sz="6400" dirty="0">
                <a:effectLst/>
              </a:rPr>
              <a:t>2.5 percent for the amount above $1 million to $4 million</a:t>
            </a:r>
          </a:p>
          <a:p>
            <a:pPr lvl="1" fontAlgn="base"/>
            <a:r>
              <a:rPr lang="en-US" sz="6400" dirty="0">
                <a:effectLst/>
              </a:rPr>
              <a:t>2 percent for any extra above $4 million</a:t>
            </a:r>
            <a:endParaRPr lang="en-US" sz="6400" dirty="0"/>
          </a:p>
          <a:p>
            <a:pPr lvl="1"/>
            <a:endParaRPr lang="en-US" dirty="0"/>
          </a:p>
        </p:txBody>
      </p:sp>
    </p:spTree>
    <p:extLst>
      <p:ext uri="{BB962C8B-B14F-4D97-AF65-F5344CB8AC3E}">
        <p14:creationId xmlns:p14="http://schemas.microsoft.com/office/powerpoint/2010/main" val="1295614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a:t>Ways to Avoid Probate</a:t>
            </a:r>
          </a:p>
        </p:txBody>
      </p:sp>
      <p:sp>
        <p:nvSpPr>
          <p:cNvPr id="2" name="Content Placeholder 1"/>
          <p:cNvSpPr>
            <a:spLocks noGrp="1"/>
          </p:cNvSpPr>
          <p:nvPr>
            <p:ph idx="1"/>
          </p:nvPr>
        </p:nvSpPr>
        <p:spPr>
          <a:xfrm>
            <a:off x="685346" y="2096064"/>
            <a:ext cx="7765322" cy="4380936"/>
          </a:xfrm>
        </p:spPr>
        <p:txBody>
          <a:bodyPr>
            <a:normAutofit/>
          </a:bodyPr>
          <a:lstStyle/>
          <a:p>
            <a:r>
              <a:rPr lang="en-US" sz="2400" dirty="0"/>
              <a:t>Probate can cost time &amp; $ and anyone can leave an estate, strategies to avoid probate:</a:t>
            </a:r>
          </a:p>
          <a:p>
            <a:pPr lvl="1"/>
            <a:r>
              <a:rPr lang="en-US" sz="2200" dirty="0"/>
              <a:t>Add joint name for convenience accounts</a:t>
            </a:r>
          </a:p>
          <a:p>
            <a:pPr lvl="2"/>
            <a:r>
              <a:rPr lang="en-US" sz="2000" dirty="0"/>
              <a:t>Problem is individual – subject to temptation, mental health, entitlement</a:t>
            </a:r>
          </a:p>
          <a:p>
            <a:pPr lvl="1"/>
            <a:r>
              <a:rPr lang="en-US" sz="2200" dirty="0"/>
              <a:t>TOD/POD/Beneficiary – can change them and confirm receipt</a:t>
            </a:r>
          </a:p>
          <a:p>
            <a:pPr lvl="1"/>
            <a:r>
              <a:rPr lang="en-US" sz="2200" dirty="0"/>
              <a:t>Idea - Set up a Trust</a:t>
            </a:r>
          </a:p>
          <a:p>
            <a:pPr marL="109728" indent="0">
              <a:buNone/>
            </a:pPr>
            <a:endParaRPr lang="en-US" dirty="0"/>
          </a:p>
        </p:txBody>
      </p:sp>
    </p:spTree>
    <p:extLst>
      <p:ext uri="{BB962C8B-B14F-4D97-AF65-F5344CB8AC3E}">
        <p14:creationId xmlns:p14="http://schemas.microsoft.com/office/powerpoint/2010/main" val="2030515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347" y="1"/>
            <a:ext cx="7765321" cy="1676399"/>
          </a:xfrm>
        </p:spPr>
        <p:txBody>
          <a:bodyPr>
            <a:normAutofit/>
          </a:bodyPr>
          <a:lstStyle/>
          <a:p>
            <a:pPr algn="ctr"/>
            <a:r>
              <a:rPr lang="en-US" dirty="0"/>
              <a:t>TRUSTS</a:t>
            </a:r>
          </a:p>
        </p:txBody>
      </p:sp>
      <p:sp>
        <p:nvSpPr>
          <p:cNvPr id="2" name="Content Placeholder 1"/>
          <p:cNvSpPr>
            <a:spLocks noGrp="1"/>
          </p:cNvSpPr>
          <p:nvPr>
            <p:ph idx="1"/>
          </p:nvPr>
        </p:nvSpPr>
        <p:spPr>
          <a:xfrm>
            <a:off x="685346" y="1219200"/>
            <a:ext cx="7765322" cy="4724400"/>
          </a:xfrm>
        </p:spPr>
        <p:txBody>
          <a:bodyPr>
            <a:noAutofit/>
          </a:bodyPr>
          <a:lstStyle/>
          <a:p>
            <a:pPr fontAlgn="base"/>
            <a:r>
              <a:rPr lang="en-US" sz="1600" dirty="0">
                <a:effectLst/>
              </a:rPr>
              <a:t>It is possible to avoid taking an estate through probate in New York. To accomplish this, you must plan ahead and create a trust to hold the estate and all its assets. With a trust, the owner can still manage their assets until their death. At that point, the beneficiary of the trust will receive the entire estate without going through probate.</a:t>
            </a:r>
          </a:p>
          <a:p>
            <a:r>
              <a:rPr lang="en-US" sz="1600" dirty="0"/>
              <a:t>Revocable - </a:t>
            </a:r>
            <a:r>
              <a:rPr lang="en-US" sz="1600" dirty="0">
                <a:effectLst/>
              </a:rPr>
              <a:t>A living trust in New York </a:t>
            </a:r>
            <a:r>
              <a:rPr lang="en-US" sz="1600" b="1" dirty="0">
                <a:effectLst/>
              </a:rPr>
              <a:t>allows you to place your asset into a trust but still use them during your lifetime</a:t>
            </a:r>
            <a:r>
              <a:rPr lang="en-US" sz="1600" dirty="0">
                <a:effectLst/>
              </a:rPr>
              <a:t>. Your beneficiaries inherit them after your death. A revocable living trust (sometimes known as an inter vivos trust) provides many advantages that may make it a desirable part of your estate planning process. </a:t>
            </a:r>
            <a:endParaRPr lang="en-US" sz="1600" dirty="0"/>
          </a:p>
          <a:p>
            <a:r>
              <a:rPr lang="en-US" sz="1600" dirty="0"/>
              <a:t>Irrevocable - </a:t>
            </a:r>
            <a:r>
              <a:rPr lang="en-US" sz="1600" dirty="0">
                <a:effectLst/>
              </a:rPr>
              <a:t>When we talk about the irrevocable trust it means that it is an agreement of a permanent nature. That means that the assets that go into the trust are outside the control of anyone other than the trustee. This type of trust is generally used to protect loved ones who are named as beneficiaries in the document. </a:t>
            </a:r>
            <a:endParaRPr lang="en-US" sz="1600" dirty="0"/>
          </a:p>
        </p:txBody>
      </p:sp>
    </p:spTree>
    <p:extLst>
      <p:ext uri="{BB962C8B-B14F-4D97-AF65-F5344CB8AC3E}">
        <p14:creationId xmlns:p14="http://schemas.microsoft.com/office/powerpoint/2010/main" val="2001422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ELDER LAW </a:t>
            </a:r>
          </a:p>
        </p:txBody>
      </p:sp>
      <p:sp>
        <p:nvSpPr>
          <p:cNvPr id="2" name="Content Placeholder 1"/>
          <p:cNvSpPr>
            <a:spLocks noGrp="1"/>
          </p:cNvSpPr>
          <p:nvPr>
            <p:ph idx="1"/>
          </p:nvPr>
        </p:nvSpPr>
        <p:spPr/>
        <p:txBody>
          <a:bodyPr>
            <a:normAutofit fontScale="92500"/>
          </a:bodyPr>
          <a:lstStyle/>
          <a:p>
            <a:r>
              <a:rPr lang="en-US" dirty="0"/>
              <a:t>In a nutshell -- Long-term care planning</a:t>
            </a:r>
          </a:p>
          <a:p>
            <a:r>
              <a:rPr lang="en-US" dirty="0">
                <a:effectLst/>
              </a:rPr>
              <a:t>According to the American Bar Association, elder law as a practice area is more about meeting the needs of a particular type of client rather than practicing in a particular area of law. Older adults often have specific legal needs in a variety of areas that are unique to people of a certain age, and no two clients are the same. It is the practice committed to meeting our clients’ needs, whatever they may be. We look at the totality of each case and provide representation regarding immediate, active disputes as well as advice about </a:t>
            </a:r>
            <a:r>
              <a:rPr lang="en-US" u="sng" dirty="0">
                <a:effectLst/>
                <a:hlinkClick r:id="rId2"/>
              </a:rPr>
              <a:t>long-term health care</a:t>
            </a:r>
            <a:r>
              <a:rPr lang="en-US" dirty="0">
                <a:effectLst/>
              </a:rPr>
              <a:t> and estate planning. </a:t>
            </a:r>
            <a:endParaRPr lang="en-US" dirty="0"/>
          </a:p>
          <a:p>
            <a:pPr lvl="1"/>
            <a:endParaRPr lang="en-US" dirty="0"/>
          </a:p>
          <a:p>
            <a:endParaRPr lang="en-US" dirty="0"/>
          </a:p>
          <a:p>
            <a:endParaRPr lang="en-US" dirty="0"/>
          </a:p>
          <a:p>
            <a:pPr lvl="1"/>
            <a:endParaRPr lang="en-US" dirty="0"/>
          </a:p>
        </p:txBody>
      </p:sp>
    </p:spTree>
    <p:extLst>
      <p:ext uri="{BB962C8B-B14F-4D97-AF65-F5344CB8AC3E}">
        <p14:creationId xmlns:p14="http://schemas.microsoft.com/office/powerpoint/2010/main" val="868937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74638"/>
            <a:ext cx="9144000" cy="1630362"/>
          </a:xfrm>
        </p:spPr>
        <p:txBody>
          <a:bodyPr>
            <a:normAutofit/>
          </a:bodyPr>
          <a:lstStyle/>
          <a:p>
            <a:pPr algn="ctr"/>
            <a:r>
              <a:rPr lang="en-US" dirty="0"/>
              <a:t>PREVAILING IDEAS/APPROACH </a:t>
            </a:r>
          </a:p>
        </p:txBody>
      </p:sp>
      <p:sp>
        <p:nvSpPr>
          <p:cNvPr id="2" name="Content Placeholder 1"/>
          <p:cNvSpPr>
            <a:spLocks noGrp="1"/>
          </p:cNvSpPr>
          <p:nvPr>
            <p:ph idx="1"/>
          </p:nvPr>
        </p:nvSpPr>
        <p:spPr/>
        <p:txBody>
          <a:bodyPr>
            <a:normAutofit/>
          </a:bodyPr>
          <a:lstStyle/>
          <a:p>
            <a:pPr lvl="1"/>
            <a:r>
              <a:rPr lang="en-US" dirty="0"/>
              <a:t>Individualized and collaborative approach centered on the unique individual</a:t>
            </a:r>
          </a:p>
          <a:p>
            <a:pPr lvl="2"/>
            <a:r>
              <a:rPr lang="en-US" sz="1800" dirty="0"/>
              <a:t>Not in a vacuum/advocate</a:t>
            </a:r>
          </a:p>
          <a:p>
            <a:pPr marL="914400" lvl="2" indent="0">
              <a:buNone/>
            </a:pPr>
            <a:endParaRPr lang="en-US" sz="1800" dirty="0"/>
          </a:p>
          <a:p>
            <a:pPr lvl="1"/>
            <a:r>
              <a:rPr lang="en-US" dirty="0"/>
              <a:t>BrandowLaw works with you, your financial planner, your accountant, and designated loved ones.  </a:t>
            </a:r>
          </a:p>
          <a:p>
            <a:pPr lvl="1"/>
            <a:endParaRPr lang="en-US" dirty="0"/>
          </a:p>
          <a:p>
            <a:pPr lvl="1"/>
            <a:endParaRPr lang="en-US" dirty="0"/>
          </a:p>
          <a:p>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1589943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dirty="0"/>
              <a:t>PLANNING INVOLVES </a:t>
            </a:r>
            <a:br>
              <a:rPr lang="en-US" dirty="0"/>
            </a:br>
            <a:endParaRPr lang="en-US" dirty="0"/>
          </a:p>
        </p:txBody>
      </p:sp>
      <p:sp>
        <p:nvSpPr>
          <p:cNvPr id="2" name="Content Placeholder 1"/>
          <p:cNvSpPr>
            <a:spLocks noGrp="1"/>
          </p:cNvSpPr>
          <p:nvPr>
            <p:ph idx="1"/>
          </p:nvPr>
        </p:nvSpPr>
        <p:spPr>
          <a:xfrm>
            <a:off x="685346" y="2286000"/>
            <a:ext cx="7765322" cy="3962398"/>
          </a:xfrm>
        </p:spPr>
        <p:txBody>
          <a:bodyPr numCol="2">
            <a:normAutofit/>
          </a:bodyPr>
          <a:lstStyle/>
          <a:p>
            <a:r>
              <a:rPr lang="en-US" sz="1600" u="sng" dirty="0">
                <a:effectLst/>
                <a:hlinkClick r:id="rId2"/>
              </a:rPr>
              <a:t>Health care coverage</a:t>
            </a:r>
            <a:endParaRPr lang="en-US" sz="1600" dirty="0">
              <a:effectLst/>
            </a:endParaRPr>
          </a:p>
          <a:p>
            <a:r>
              <a:rPr lang="en-US" sz="1600" dirty="0">
                <a:effectLst/>
              </a:rPr>
              <a:t>Financial elder abuse</a:t>
            </a:r>
          </a:p>
          <a:p>
            <a:r>
              <a:rPr lang="en-US" sz="1600" dirty="0">
                <a:effectLst/>
              </a:rPr>
              <a:t>Social security benefits</a:t>
            </a:r>
          </a:p>
          <a:p>
            <a:r>
              <a:rPr lang="en-US" sz="1600" dirty="0">
                <a:effectLst/>
              </a:rPr>
              <a:t>Special needs planning</a:t>
            </a:r>
          </a:p>
          <a:p>
            <a:r>
              <a:rPr lang="en-US" sz="1600" dirty="0">
                <a:effectLst/>
              </a:rPr>
              <a:t>Guardianship</a:t>
            </a:r>
          </a:p>
          <a:p>
            <a:r>
              <a:rPr lang="en-US" sz="1600" dirty="0">
                <a:effectLst/>
              </a:rPr>
              <a:t>Estate tax</a:t>
            </a:r>
          </a:p>
          <a:p>
            <a:r>
              <a:rPr lang="en-US" sz="1600" dirty="0">
                <a:effectLst/>
              </a:rPr>
              <a:t>Home health aides</a:t>
            </a:r>
          </a:p>
          <a:p>
            <a:r>
              <a:rPr lang="en-US" sz="1600" dirty="0">
                <a:effectLst/>
              </a:rPr>
              <a:t>Will contests</a:t>
            </a:r>
          </a:p>
          <a:p>
            <a:pPr marL="0" indent="0">
              <a:buNone/>
            </a:pPr>
            <a:endParaRPr lang="en-US" sz="1600" dirty="0">
              <a:effectLst/>
            </a:endParaRPr>
          </a:p>
          <a:p>
            <a:r>
              <a:rPr lang="en-US" sz="1600" dirty="0">
                <a:effectLst/>
              </a:rPr>
              <a:t>Trust formation</a:t>
            </a:r>
          </a:p>
          <a:p>
            <a:r>
              <a:rPr lang="en-US" sz="1600" dirty="0">
                <a:effectLst/>
              </a:rPr>
              <a:t>Estate Administration &amp; Probate</a:t>
            </a:r>
          </a:p>
          <a:p>
            <a:r>
              <a:rPr lang="en-US" sz="1600" dirty="0">
                <a:effectLst/>
              </a:rPr>
              <a:t>Special education law</a:t>
            </a:r>
          </a:p>
          <a:p>
            <a:r>
              <a:rPr lang="en-US" sz="1600" dirty="0">
                <a:effectLst/>
              </a:rPr>
              <a:t>Estate planning</a:t>
            </a:r>
          </a:p>
          <a:p>
            <a:r>
              <a:rPr lang="en-US" sz="1600" dirty="0">
                <a:effectLst/>
              </a:rPr>
              <a:t>Nursing home admission</a:t>
            </a:r>
          </a:p>
          <a:p>
            <a:r>
              <a:rPr lang="en-US" sz="1600" dirty="0">
                <a:effectLst/>
              </a:rPr>
              <a:t>Medicaid eligibility planning</a:t>
            </a:r>
          </a:p>
          <a:p>
            <a:r>
              <a:rPr lang="en-US" sz="1600" dirty="0">
                <a:effectLst/>
              </a:rPr>
              <a:t>Special needs trust formation</a:t>
            </a:r>
          </a:p>
        </p:txBody>
      </p:sp>
      <p:sp>
        <p:nvSpPr>
          <p:cNvPr id="5" name="TextBox 4">
            <a:extLst>
              <a:ext uri="{FF2B5EF4-FFF2-40B4-BE49-F238E27FC236}">
                <a16:creationId xmlns:a16="http://schemas.microsoft.com/office/drawing/2014/main" id="{2175D776-37AA-AE50-5CA9-F9A08BD31555}"/>
              </a:ext>
            </a:extLst>
          </p:cNvPr>
          <p:cNvSpPr txBox="1"/>
          <p:nvPr/>
        </p:nvSpPr>
        <p:spPr>
          <a:xfrm>
            <a:off x="605380" y="1733490"/>
            <a:ext cx="7925254" cy="400110"/>
          </a:xfrm>
          <a:prstGeom prst="rect">
            <a:avLst/>
          </a:prstGeom>
          <a:noFill/>
        </p:spPr>
        <p:txBody>
          <a:bodyPr wrap="square">
            <a:spAutoFit/>
          </a:bodyPr>
          <a:lstStyle/>
          <a:p>
            <a:r>
              <a:rPr lang="en-US" sz="2000" dirty="0">
                <a:effectLst/>
              </a:rPr>
              <a:t>Variety of legal matters on a regular basis, including the following:</a:t>
            </a:r>
          </a:p>
        </p:txBody>
      </p:sp>
    </p:spTree>
    <p:extLst>
      <p:ext uri="{BB962C8B-B14F-4D97-AF65-F5344CB8AC3E}">
        <p14:creationId xmlns:p14="http://schemas.microsoft.com/office/powerpoint/2010/main" val="8206988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TM04033921[[fn=Damask]]</Template>
  <TotalTime>1524</TotalTime>
  <Words>879</Words>
  <Application>Microsoft Office PowerPoint</Application>
  <PresentationFormat>On-screen Show (4:3)</PresentationFormat>
  <Paragraphs>71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Bookman Old Style</vt:lpstr>
      <vt:lpstr>Calibri</vt:lpstr>
      <vt:lpstr>Rockwell</vt:lpstr>
      <vt:lpstr>Damask</vt:lpstr>
      <vt:lpstr>    by  Regina Brandow</vt:lpstr>
      <vt:lpstr>Able to make decisions for self at age 18?</vt:lpstr>
      <vt:lpstr>Probate</vt:lpstr>
      <vt:lpstr>Executor</vt:lpstr>
      <vt:lpstr>Ways to Avoid Probate</vt:lpstr>
      <vt:lpstr>TRUSTS</vt:lpstr>
      <vt:lpstr>ELDER LAW </vt:lpstr>
      <vt:lpstr>PREVAILING IDEAS/APPROACH </vt:lpstr>
      <vt:lpstr>PLANNING INVOLVES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  Regina Brandow &amp;  Robert Harper</dc:title>
  <dc:creator>Secretary</dc:creator>
  <cp:lastModifiedBy>Regina Brandow</cp:lastModifiedBy>
  <cp:revision>61</cp:revision>
  <cp:lastPrinted>2020-10-28T01:48:06Z</cp:lastPrinted>
  <dcterms:created xsi:type="dcterms:W3CDTF">2015-06-16T18:49:37Z</dcterms:created>
  <dcterms:modified xsi:type="dcterms:W3CDTF">2022-09-14T18:11:33Z</dcterms:modified>
</cp:coreProperties>
</file>