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8" r:id="rId4"/>
    <p:sldId id="265" r:id="rId5"/>
    <p:sldId id="266" r:id="rId6"/>
    <p:sldId id="267" r:id="rId7"/>
    <p:sldId id="268" r:id="rId8"/>
    <p:sldId id="269" r:id="rId9"/>
    <p:sldId id="271" r:id="rId10"/>
    <p:sldId id="270" r:id="rId11"/>
    <p:sldId id="260"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52"/>
    <p:restoredTop sz="96327"/>
  </p:normalViewPr>
  <p:slideViewPr>
    <p:cSldViewPr snapToGrid="0" snapToObjects="1">
      <p:cViewPr>
        <p:scale>
          <a:sx n="96" d="100"/>
          <a:sy n="96" d="100"/>
        </p:scale>
        <p:origin x="-202"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5/17/2022</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5/17/2022</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5/17/2022</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cdcli.org/" TargetMode="External"/><Relationship Id="rId3" Type="http://schemas.openxmlformats.org/officeDocument/2006/relationships/hyperlink" Target="https://nyhrc.org/Community_Education" TargetMode="External"/><Relationship Id="rId7" Type="http://schemas.openxmlformats.org/officeDocument/2006/relationships/hyperlink" Target="http://upstatespecialneeds.com/" TargetMode="External"/><Relationship Id="rId2" Type="http://schemas.openxmlformats.org/officeDocument/2006/relationships/hyperlink" Target="https://nyhrc.org/" TargetMode="External"/><Relationship Id="rId1" Type="http://schemas.openxmlformats.org/officeDocument/2006/relationships/slideLayout" Target="../slideLayouts/slideLayout2.xml"/><Relationship Id="rId6" Type="http://schemas.openxmlformats.org/officeDocument/2006/relationships/hyperlink" Target="https://www.lifairhousing.org/resources-links/" TargetMode="External"/><Relationship Id="rId5" Type="http://schemas.openxmlformats.org/officeDocument/2006/relationships/hyperlink" Target="https://www.tacinc.org/resources/section-8-made-simple/" TargetMode="External"/><Relationship Id="rId10" Type="http://schemas.openxmlformats.org/officeDocument/2006/relationships/hyperlink" Target="https://www.tacinc.org/wp-content/uploads/2020/04/priced-out-in-2016.pdf" TargetMode="External"/><Relationship Id="rId4" Type="http://schemas.openxmlformats.org/officeDocument/2006/relationships/hyperlink" Target="https://nyhrc.org/HRG" TargetMode="External"/><Relationship Id="rId9" Type="http://schemas.openxmlformats.org/officeDocument/2006/relationships/hyperlink" Target="https://www.lihp.org/"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PatriciaEcalandr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8CB45B-CCD1-E541-9538-15A152935DD3}"/>
              </a:ext>
            </a:extLst>
          </p:cNvPr>
          <p:cNvSpPr>
            <a:spLocks noGrp="1"/>
          </p:cNvSpPr>
          <p:nvPr>
            <p:ph type="ctrTitle"/>
          </p:nvPr>
        </p:nvSpPr>
        <p:spPr/>
        <p:txBody>
          <a:bodyPr/>
          <a:lstStyle/>
          <a:p>
            <a:r>
              <a:rPr lang="en-US" dirty="0"/>
              <a:t>Self-Directed Housing</a:t>
            </a:r>
          </a:p>
        </p:txBody>
      </p:sp>
      <p:sp>
        <p:nvSpPr>
          <p:cNvPr id="3" name="Subtitle 2">
            <a:extLst>
              <a:ext uri="{FF2B5EF4-FFF2-40B4-BE49-F238E27FC236}">
                <a16:creationId xmlns:a16="http://schemas.microsoft.com/office/drawing/2014/main" xmlns="" id="{99E4B461-12D4-4148-A336-43D9DA8477F2}"/>
              </a:ext>
            </a:extLst>
          </p:cNvPr>
          <p:cNvSpPr>
            <a:spLocks noGrp="1"/>
          </p:cNvSpPr>
          <p:nvPr>
            <p:ph type="subTitle" idx="1"/>
          </p:nvPr>
        </p:nvSpPr>
        <p:spPr/>
        <p:txBody>
          <a:bodyPr/>
          <a:lstStyle/>
          <a:p>
            <a:r>
              <a:rPr lang="en-US" dirty="0" err="1"/>
              <a:t>Brandow</a:t>
            </a:r>
            <a:r>
              <a:rPr lang="en-US" dirty="0"/>
              <a:t> Law </a:t>
            </a:r>
          </a:p>
          <a:p>
            <a:r>
              <a:rPr lang="en-US" dirty="0"/>
              <a:t>May 17, 2022</a:t>
            </a:r>
          </a:p>
        </p:txBody>
      </p:sp>
    </p:spTree>
    <p:extLst>
      <p:ext uri="{BB962C8B-B14F-4D97-AF65-F5344CB8AC3E}">
        <p14:creationId xmlns:p14="http://schemas.microsoft.com/office/powerpoint/2010/main" val="3080177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968E6E-05F7-5839-C1F8-57C559973B71}"/>
              </a:ext>
            </a:extLst>
          </p:cNvPr>
          <p:cNvSpPr>
            <a:spLocks noGrp="1"/>
          </p:cNvSpPr>
          <p:nvPr>
            <p:ph type="title"/>
          </p:nvPr>
        </p:nvSpPr>
        <p:spPr/>
        <p:txBody>
          <a:bodyPr/>
          <a:lstStyle/>
          <a:p>
            <a:r>
              <a:rPr lang="en-US" dirty="0"/>
              <a:t>OPWDD Where are we today?</a:t>
            </a:r>
          </a:p>
        </p:txBody>
      </p:sp>
      <p:sp>
        <p:nvSpPr>
          <p:cNvPr id="3" name="Content Placeholder 2">
            <a:extLst>
              <a:ext uri="{FF2B5EF4-FFF2-40B4-BE49-F238E27FC236}">
                <a16:creationId xmlns:a16="http://schemas.microsoft.com/office/drawing/2014/main" xmlns="" id="{81A35589-852A-1D4B-4E35-B7197A9D54BF}"/>
              </a:ext>
            </a:extLst>
          </p:cNvPr>
          <p:cNvSpPr>
            <a:spLocks noGrp="1"/>
          </p:cNvSpPr>
          <p:nvPr>
            <p:ph idx="1"/>
          </p:nvPr>
        </p:nvSpPr>
        <p:spPr/>
        <p:txBody>
          <a:bodyPr/>
          <a:lstStyle/>
          <a:p>
            <a:r>
              <a:rPr lang="en-US" dirty="0"/>
              <a:t>New ADM and key points:</a:t>
            </a:r>
          </a:p>
          <a:p>
            <a:pPr lvl="1"/>
            <a:r>
              <a:rPr lang="en-US" sz="1400" dirty="0"/>
              <a:t>Removed limit of 25% of the units in a building having a resident receiving an OPWDD Housing Subsidy</a:t>
            </a:r>
          </a:p>
          <a:p>
            <a:pPr lvl="1"/>
            <a:r>
              <a:rPr lang="en-US" sz="1400" dirty="0"/>
              <a:t>Created new process to request support letters for groups of housing subsidies</a:t>
            </a:r>
          </a:p>
          <a:p>
            <a:pPr marL="0" indent="0">
              <a:buNone/>
            </a:pPr>
            <a:r>
              <a:rPr lang="en-US" sz="1400" dirty="0"/>
              <a:t>		If the housing unit is located in an apartment (or apartment style) building or complex in 		which five (5) or more OPWDD Housing Subsidy recipients will reside and where such 			building or complex is developed or controlled by a provider of services, a family member 		of the individual or group of families, the Housing Subsidy for the eligible recipients in the 		apartment building or complex must have received prior approval from OPWDD through 		OPWDD’s Request For Housing Subsidy Support Letters process. </a:t>
            </a:r>
          </a:p>
          <a:p>
            <a:pPr lvl="1"/>
            <a:r>
              <a:rPr lang="en-US" sz="1400" dirty="0"/>
              <a:t>Shared Living Arrangement Language – added new chapter to establish expectations around shared living situations (located in the new SD Guidance for providers)</a:t>
            </a:r>
          </a:p>
          <a:p>
            <a:endParaRPr lang="en-US" dirty="0"/>
          </a:p>
        </p:txBody>
      </p:sp>
    </p:spTree>
    <p:extLst>
      <p:ext uri="{BB962C8B-B14F-4D97-AF65-F5344CB8AC3E}">
        <p14:creationId xmlns:p14="http://schemas.microsoft.com/office/powerpoint/2010/main" val="286006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836F7F-A350-4D44-A14A-1DB02A1BCA9E}"/>
              </a:ext>
            </a:extLst>
          </p:cNvPr>
          <p:cNvSpPr>
            <a:spLocks noGrp="1"/>
          </p:cNvSpPr>
          <p:nvPr>
            <p:ph type="title"/>
          </p:nvPr>
        </p:nvSpPr>
        <p:spPr/>
        <p:txBody>
          <a:bodyPr/>
          <a:lstStyle/>
          <a:p>
            <a:r>
              <a:rPr lang="en-US" dirty="0"/>
              <a:t>Resources and Links</a:t>
            </a:r>
          </a:p>
        </p:txBody>
      </p:sp>
      <p:sp>
        <p:nvSpPr>
          <p:cNvPr id="3" name="Content Placeholder 2">
            <a:extLst>
              <a:ext uri="{FF2B5EF4-FFF2-40B4-BE49-F238E27FC236}">
                <a16:creationId xmlns:a16="http://schemas.microsoft.com/office/drawing/2014/main" xmlns="" id="{4D83839B-188A-0441-95CF-28363771BD45}"/>
              </a:ext>
            </a:extLst>
          </p:cNvPr>
          <p:cNvSpPr>
            <a:spLocks noGrp="1"/>
          </p:cNvSpPr>
          <p:nvPr>
            <p:ph idx="1"/>
          </p:nvPr>
        </p:nvSpPr>
        <p:spPr/>
        <p:txBody>
          <a:bodyPr>
            <a:normAutofit fontScale="85000" lnSpcReduction="10000"/>
          </a:bodyPr>
          <a:lstStyle/>
          <a:p>
            <a:pPr fontAlgn="base"/>
            <a:r>
              <a:rPr lang="en-US" u="sng" dirty="0">
                <a:hlinkClick r:id="rId2"/>
              </a:rPr>
              <a:t>https://nyhrc.org</a:t>
            </a:r>
            <a:r>
              <a:rPr lang="en-US" dirty="0"/>
              <a:t>    For information about housing across the state and joining the Regional Housing Collaboratives</a:t>
            </a:r>
          </a:p>
          <a:p>
            <a:pPr fontAlgn="base"/>
            <a:r>
              <a:rPr lang="en-US" u="sng" dirty="0">
                <a:hlinkClick r:id="rId3"/>
              </a:rPr>
              <a:t>https://nyhrc.org/Community_Education</a:t>
            </a:r>
            <a:r>
              <a:rPr lang="en-US" dirty="0"/>
              <a:t>   For educational series about housing</a:t>
            </a:r>
          </a:p>
          <a:p>
            <a:pPr fontAlgn="base"/>
            <a:r>
              <a:rPr lang="en-US" u="sng" dirty="0">
                <a:hlinkClick r:id="rId4"/>
              </a:rPr>
              <a:t>https://nyhrc.org/HRG</a:t>
            </a:r>
            <a:r>
              <a:rPr lang="en-US" dirty="0"/>
              <a:t> Housing Resource Guide</a:t>
            </a:r>
          </a:p>
          <a:p>
            <a:pPr fontAlgn="base"/>
            <a:r>
              <a:rPr lang="en-US" u="sng" dirty="0">
                <a:hlinkClick r:id="rId5"/>
              </a:rPr>
              <a:t>https://www.tacinc.org/resources/section-8-made-simple/</a:t>
            </a:r>
            <a:r>
              <a:rPr lang="en-US" dirty="0"/>
              <a:t>  Information about section 8</a:t>
            </a:r>
          </a:p>
          <a:p>
            <a:pPr fontAlgn="base"/>
            <a:r>
              <a:rPr lang="en-US" u="sng" dirty="0">
                <a:hlinkClick r:id="rId6"/>
              </a:rPr>
              <a:t>https://www.lifairhousing.org/resources-links/</a:t>
            </a:r>
            <a:r>
              <a:rPr lang="en-US" dirty="0"/>
              <a:t> Advocacy for housing rights</a:t>
            </a:r>
          </a:p>
          <a:p>
            <a:pPr fontAlgn="base"/>
            <a:r>
              <a:rPr lang="en-US" dirty="0">
                <a:hlinkClick r:id="rId7"/>
              </a:rPr>
              <a:t>http://upstatespecialneeds.com</a:t>
            </a:r>
            <a:r>
              <a:rPr lang="en-US" dirty="0"/>
              <a:t> Financial Planning Services for families</a:t>
            </a:r>
          </a:p>
          <a:p>
            <a:pPr fontAlgn="base"/>
            <a:r>
              <a:rPr lang="en-US" u="sng" dirty="0">
                <a:hlinkClick r:id="rId8"/>
              </a:rPr>
              <a:t>http://www.cdcli.org</a:t>
            </a:r>
            <a:r>
              <a:rPr lang="en-US" dirty="0"/>
              <a:t> affordable rental opportunities</a:t>
            </a:r>
          </a:p>
          <a:p>
            <a:pPr fontAlgn="base"/>
            <a:r>
              <a:rPr lang="en-US" u="sng" dirty="0">
                <a:hlinkClick r:id="rId9"/>
              </a:rPr>
              <a:t>https://www.lihp.org</a:t>
            </a:r>
            <a:r>
              <a:rPr lang="en-US" dirty="0"/>
              <a:t> affordable rental opportunities</a:t>
            </a:r>
          </a:p>
          <a:p>
            <a:r>
              <a:rPr lang="en-US" u="sng" dirty="0">
                <a:hlinkClick r:id="rId10"/>
              </a:rPr>
              <a:t>https://www.tacinc.org/wp-content/uploads/2020/04/priced-out-in-2016.pdf</a:t>
            </a:r>
            <a:r>
              <a:rPr lang="en-US" dirty="0"/>
              <a:t> Report of the severity of the housing affordability crisis </a:t>
            </a:r>
          </a:p>
          <a:p>
            <a:pPr fontAlgn="base"/>
            <a:endParaRPr lang="en-US" dirty="0"/>
          </a:p>
        </p:txBody>
      </p:sp>
    </p:spTree>
    <p:extLst>
      <p:ext uri="{BB962C8B-B14F-4D97-AF65-F5344CB8AC3E}">
        <p14:creationId xmlns:p14="http://schemas.microsoft.com/office/powerpoint/2010/main" val="386798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08F90E-DE6B-0D48-AA89-522AFA20F780}"/>
              </a:ext>
            </a:extLst>
          </p:cNvPr>
          <p:cNvSpPr>
            <a:spLocks noGrp="1"/>
          </p:cNvSpPr>
          <p:nvPr>
            <p:ph type="title"/>
          </p:nvPr>
        </p:nvSpPr>
        <p:spPr/>
        <p:txBody>
          <a:bodyPr/>
          <a:lstStyle/>
          <a:p>
            <a:r>
              <a:rPr lang="en-US" dirty="0"/>
              <a:t>Contact</a:t>
            </a:r>
          </a:p>
        </p:txBody>
      </p:sp>
      <p:sp>
        <p:nvSpPr>
          <p:cNvPr id="3" name="Content Placeholder 2">
            <a:extLst>
              <a:ext uri="{FF2B5EF4-FFF2-40B4-BE49-F238E27FC236}">
                <a16:creationId xmlns:a16="http://schemas.microsoft.com/office/drawing/2014/main" xmlns="" id="{7069018D-6FE2-D04D-9C38-95D94365FB49}"/>
              </a:ext>
            </a:extLst>
          </p:cNvPr>
          <p:cNvSpPr>
            <a:spLocks noGrp="1"/>
          </p:cNvSpPr>
          <p:nvPr>
            <p:ph idx="1"/>
          </p:nvPr>
        </p:nvSpPr>
        <p:spPr/>
        <p:txBody>
          <a:bodyPr>
            <a:normAutofit lnSpcReduction="10000"/>
          </a:bodyPr>
          <a:lstStyle/>
          <a:p>
            <a:pPr marL="0" indent="0" algn="ctr">
              <a:buNone/>
            </a:pPr>
            <a:endParaRPr lang="en-US" dirty="0"/>
          </a:p>
          <a:p>
            <a:pPr marL="0" indent="0" algn="ctr">
              <a:buNone/>
            </a:pPr>
            <a:r>
              <a:rPr lang="en-US" sz="2400" b="1" dirty="0"/>
              <a:t>THRIVE </a:t>
            </a:r>
          </a:p>
          <a:p>
            <a:pPr marL="0" indent="0" algn="ctr">
              <a:buNone/>
            </a:pPr>
            <a:r>
              <a:rPr lang="en-US" i="1" dirty="0"/>
              <a:t>Today’s Housing Resources and Initiatives through SD Services</a:t>
            </a:r>
          </a:p>
          <a:p>
            <a:pPr marL="0" indent="0" algn="ctr">
              <a:buNone/>
            </a:pPr>
            <a:r>
              <a:rPr lang="en-US" dirty="0"/>
              <a:t>Patricia “Trish” Calandra</a:t>
            </a:r>
          </a:p>
          <a:p>
            <a:pPr marL="0" indent="0" algn="ctr">
              <a:buNone/>
            </a:pPr>
            <a:r>
              <a:rPr lang="en-US" dirty="0"/>
              <a:t>Mom of Joey and Jenna both SD participants living their best life Independently in the community </a:t>
            </a:r>
          </a:p>
          <a:p>
            <a:pPr marL="0" indent="0" algn="ctr">
              <a:buNone/>
            </a:pPr>
            <a:r>
              <a:rPr lang="en-US" dirty="0"/>
              <a:t>Certified Housing Navigator and Region 5 Master Housing Navigator</a:t>
            </a:r>
          </a:p>
          <a:p>
            <a:pPr marL="0" indent="0" algn="ctr">
              <a:buNone/>
            </a:pPr>
            <a:r>
              <a:rPr lang="en-US" dirty="0"/>
              <a:t>Start Up and Support Broker</a:t>
            </a:r>
          </a:p>
          <a:p>
            <a:pPr marL="0" indent="0" algn="ctr">
              <a:buNone/>
            </a:pPr>
            <a:r>
              <a:rPr lang="en-US" dirty="0">
                <a:hlinkClick r:id="rId2"/>
              </a:rPr>
              <a:t>PatriciaEcalandra@gmail.com</a:t>
            </a:r>
            <a:endParaRPr lang="en-US" dirty="0"/>
          </a:p>
          <a:p>
            <a:pPr marL="0" indent="0" algn="ctr">
              <a:buNone/>
            </a:pPr>
            <a:endParaRPr lang="en-US" dirty="0"/>
          </a:p>
        </p:txBody>
      </p:sp>
    </p:spTree>
    <p:extLst>
      <p:ext uri="{BB962C8B-B14F-4D97-AF65-F5344CB8AC3E}">
        <p14:creationId xmlns:p14="http://schemas.microsoft.com/office/powerpoint/2010/main" val="287935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DBCB3-841D-9045-B412-19B89F783993}"/>
              </a:ext>
            </a:extLst>
          </p:cNvPr>
          <p:cNvSpPr>
            <a:spLocks noGrp="1"/>
          </p:cNvSpPr>
          <p:nvPr>
            <p:ph type="title"/>
          </p:nvPr>
        </p:nvSpPr>
        <p:spPr/>
        <p:txBody>
          <a:bodyPr/>
          <a:lstStyle/>
          <a:p>
            <a:r>
              <a:rPr lang="en-US" dirty="0"/>
              <a:t>What is Non-Certified Inclusive Housing  </a:t>
            </a:r>
          </a:p>
        </p:txBody>
      </p:sp>
      <p:sp>
        <p:nvSpPr>
          <p:cNvPr id="3" name="Content Placeholder 2">
            <a:extLst>
              <a:ext uri="{FF2B5EF4-FFF2-40B4-BE49-F238E27FC236}">
                <a16:creationId xmlns:a16="http://schemas.microsoft.com/office/drawing/2014/main" xmlns="" id="{921D234B-8DEE-B544-AE11-C40A797A7D15}"/>
              </a:ext>
            </a:extLst>
          </p:cNvPr>
          <p:cNvSpPr>
            <a:spLocks noGrp="1"/>
          </p:cNvSpPr>
          <p:nvPr>
            <p:ph idx="1"/>
          </p:nvPr>
        </p:nvSpPr>
        <p:spPr/>
        <p:txBody>
          <a:bodyPr/>
          <a:lstStyle/>
          <a:p>
            <a:pPr fontAlgn="base"/>
            <a:r>
              <a:rPr lang="en-US" dirty="0"/>
              <a:t>First you need to understand “Certified.” That is your traditional Group Homes/IRA’s that are run by “certified” agencies where the State’s assurance team visits annually and adheres to strict standards and then the State “Certifies” the setting. There can be Justice Center involvement if there are any concerns or allegations of abuse.</a:t>
            </a:r>
          </a:p>
          <a:p>
            <a:pPr fontAlgn="base"/>
            <a:r>
              <a:rPr lang="en-US" dirty="0"/>
              <a:t>Non-Certified has less OPWDD oversight, meaning there are QA assurance checklists, participant agreements, Income Verifications all completed with the Broker and Care Manager to ensure safety and stability, but they are not then state certified and operated or subject to </a:t>
            </a:r>
            <a:r>
              <a:rPr lang="en-US" dirty="0" err="1"/>
              <a:t>Padavan</a:t>
            </a:r>
            <a:r>
              <a:rPr lang="en-US" dirty="0"/>
              <a:t> law.</a:t>
            </a:r>
          </a:p>
          <a:p>
            <a:endParaRPr lang="en-US" dirty="0"/>
          </a:p>
        </p:txBody>
      </p:sp>
    </p:spTree>
    <p:extLst>
      <p:ext uri="{BB962C8B-B14F-4D97-AF65-F5344CB8AC3E}">
        <p14:creationId xmlns:p14="http://schemas.microsoft.com/office/powerpoint/2010/main" val="186232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13884-CE83-9A44-9694-D760CAD3AE14}"/>
              </a:ext>
            </a:extLst>
          </p:cNvPr>
          <p:cNvSpPr>
            <a:spLocks noGrp="1"/>
          </p:cNvSpPr>
          <p:nvPr>
            <p:ph type="title"/>
          </p:nvPr>
        </p:nvSpPr>
        <p:spPr/>
        <p:txBody>
          <a:bodyPr/>
          <a:lstStyle/>
          <a:p>
            <a:r>
              <a:rPr lang="en-US" dirty="0"/>
              <a:t>OPWDD Self Direction</a:t>
            </a:r>
          </a:p>
        </p:txBody>
      </p:sp>
      <p:sp>
        <p:nvSpPr>
          <p:cNvPr id="3" name="Content Placeholder 2">
            <a:extLst>
              <a:ext uri="{FF2B5EF4-FFF2-40B4-BE49-F238E27FC236}">
                <a16:creationId xmlns:a16="http://schemas.microsoft.com/office/drawing/2014/main" xmlns="" id="{4171848B-0A4D-064D-ACDB-732D6EF921C2}"/>
              </a:ext>
            </a:extLst>
          </p:cNvPr>
          <p:cNvSpPr>
            <a:spLocks noGrp="1"/>
          </p:cNvSpPr>
          <p:nvPr>
            <p:ph idx="1"/>
          </p:nvPr>
        </p:nvSpPr>
        <p:spPr/>
        <p:txBody>
          <a:bodyPr>
            <a:normAutofit fontScale="92500" lnSpcReduction="20000"/>
          </a:bodyPr>
          <a:lstStyle/>
          <a:p>
            <a:pPr fontAlgn="base"/>
            <a:r>
              <a:rPr lang="en-US" dirty="0"/>
              <a:t>Self-Direction is a newer model of services with funding from the Office for People With Developmental Disabilities (OPWDD) that gives people with Intellectual and Developmental disabilities the chance to choose their own services with full budget authority so they can live the life they want. When people self-direct their services, they can have increased flexibility to choose where they live, the staff they want to work with and a schedule that works best for them. This gives people more control over how they live their life just like the rest of us. </a:t>
            </a:r>
          </a:p>
          <a:p>
            <a:pPr fontAlgn="base"/>
            <a:r>
              <a:rPr lang="en-US" dirty="0"/>
              <a:t>Housing eligibility - the person must be 18 or older, have appropriate support services and safeguards to meet their needs within their PRA and be documented in their Life Plan. May not receive another housing subsidy (Voucher) they must have sufficient resources, and they will need pre-approval to then sign lease or provide deed/SNT listing individual as legally and financially responsible (person can not be added to access a OPWDD housing subsidy) to access housing funding.</a:t>
            </a:r>
          </a:p>
          <a:p>
            <a:endParaRPr lang="en-US" dirty="0"/>
          </a:p>
        </p:txBody>
      </p:sp>
    </p:spTree>
    <p:extLst>
      <p:ext uri="{BB962C8B-B14F-4D97-AF65-F5344CB8AC3E}">
        <p14:creationId xmlns:p14="http://schemas.microsoft.com/office/powerpoint/2010/main" val="6183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913EFD-EEAC-7739-15A2-48E35CDB7E61}"/>
              </a:ext>
            </a:extLst>
          </p:cNvPr>
          <p:cNvSpPr>
            <a:spLocks noGrp="1"/>
          </p:cNvSpPr>
          <p:nvPr>
            <p:ph type="title"/>
          </p:nvPr>
        </p:nvSpPr>
        <p:spPr/>
        <p:txBody>
          <a:bodyPr/>
          <a:lstStyle/>
          <a:p>
            <a:r>
              <a:rPr lang="en-US" dirty="0"/>
              <a:t>Where to start and how to prepare</a:t>
            </a:r>
          </a:p>
        </p:txBody>
      </p:sp>
      <p:sp>
        <p:nvSpPr>
          <p:cNvPr id="3" name="Content Placeholder 2">
            <a:extLst>
              <a:ext uri="{FF2B5EF4-FFF2-40B4-BE49-F238E27FC236}">
                <a16:creationId xmlns:a16="http://schemas.microsoft.com/office/drawing/2014/main" xmlns="" id="{D9D105D8-362C-7CDE-EA82-1315CFE5DA83}"/>
              </a:ext>
            </a:extLst>
          </p:cNvPr>
          <p:cNvSpPr>
            <a:spLocks noGrp="1"/>
          </p:cNvSpPr>
          <p:nvPr>
            <p:ph idx="1"/>
          </p:nvPr>
        </p:nvSpPr>
        <p:spPr>
          <a:xfrm>
            <a:off x="1154954" y="2603499"/>
            <a:ext cx="9135458" cy="3838243"/>
          </a:xfrm>
        </p:spPr>
        <p:txBody>
          <a:bodyPr>
            <a:normAutofit fontScale="92500"/>
          </a:bodyPr>
          <a:lstStyle/>
          <a:p>
            <a:pPr marL="0" indent="0">
              <a:buNone/>
            </a:pPr>
            <a:r>
              <a:rPr lang="en-US" dirty="0"/>
              <a:t>				</a:t>
            </a:r>
            <a:r>
              <a:rPr lang="en-US" b="1" i="1" dirty="0"/>
              <a:t>Remember this is a marathon not a sprint!</a:t>
            </a:r>
          </a:p>
          <a:p>
            <a:pPr lvl="1"/>
            <a:r>
              <a:rPr lang="en-US" dirty="0"/>
              <a:t>True Person-Centered planning with focus on Independent living/housing with a seasoned broker or Housing Navigator focusing on all benefit access and sustainability </a:t>
            </a:r>
          </a:p>
          <a:p>
            <a:pPr lvl="1"/>
            <a:r>
              <a:rPr lang="en-US" dirty="0"/>
              <a:t>When completing PCP key things to consider. </a:t>
            </a:r>
          </a:p>
          <a:p>
            <a:pPr lvl="2"/>
            <a:r>
              <a:rPr lang="en-US" dirty="0"/>
              <a:t>Do you want to live alone? With roommates to share costs/companionship</a:t>
            </a:r>
          </a:p>
          <a:p>
            <a:pPr lvl="2"/>
            <a:r>
              <a:rPr lang="en-US" dirty="0"/>
              <a:t>What does your day to day look like-what are your interests? </a:t>
            </a:r>
          </a:p>
          <a:p>
            <a:pPr lvl="2"/>
            <a:r>
              <a:rPr lang="en-US" dirty="0"/>
              <a:t>What are your support needs? Can technology benefit you?</a:t>
            </a:r>
          </a:p>
          <a:p>
            <a:pPr lvl="2"/>
            <a:r>
              <a:rPr lang="en-US" dirty="0"/>
              <a:t>Are there any medical health or behavioral concerns? </a:t>
            </a:r>
          </a:p>
          <a:p>
            <a:pPr lvl="2"/>
            <a:r>
              <a:rPr lang="en-US" dirty="0"/>
              <a:t>Finances-all entitlement’s accessed? Are you working with a SN Attorney and SN benefit advisor?</a:t>
            </a:r>
          </a:p>
          <a:p>
            <a:pPr lvl="2"/>
            <a:r>
              <a:rPr lang="en-US" dirty="0"/>
              <a:t>Are your goals and dreams outlined in your Life plan?</a:t>
            </a:r>
          </a:p>
          <a:p>
            <a:pPr lvl="2"/>
            <a:r>
              <a:rPr lang="en-US" dirty="0"/>
              <a:t>Who is in your Circle of Support are they listed in your Life plan?</a:t>
            </a:r>
          </a:p>
          <a:p>
            <a:endParaRPr lang="en-US" dirty="0"/>
          </a:p>
        </p:txBody>
      </p:sp>
    </p:spTree>
    <p:extLst>
      <p:ext uri="{BB962C8B-B14F-4D97-AF65-F5344CB8AC3E}">
        <p14:creationId xmlns:p14="http://schemas.microsoft.com/office/powerpoint/2010/main" val="184680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28859-174B-72AF-F36D-64FE1F884B91}"/>
              </a:ext>
            </a:extLst>
          </p:cNvPr>
          <p:cNvSpPr>
            <a:spLocks noGrp="1"/>
          </p:cNvSpPr>
          <p:nvPr>
            <p:ph type="title"/>
          </p:nvPr>
        </p:nvSpPr>
        <p:spPr/>
        <p:txBody>
          <a:bodyPr/>
          <a:lstStyle/>
          <a:p>
            <a:r>
              <a:rPr lang="en-US" dirty="0"/>
              <a:t>What can your SD Budget Support</a:t>
            </a:r>
          </a:p>
        </p:txBody>
      </p:sp>
      <p:sp>
        <p:nvSpPr>
          <p:cNvPr id="3" name="Content Placeholder 2">
            <a:extLst>
              <a:ext uri="{FF2B5EF4-FFF2-40B4-BE49-F238E27FC236}">
                <a16:creationId xmlns:a16="http://schemas.microsoft.com/office/drawing/2014/main" xmlns="" id="{59EDEE12-ED12-0463-AD6D-20D8A16F2A45}"/>
              </a:ext>
            </a:extLst>
          </p:cNvPr>
          <p:cNvSpPr>
            <a:spLocks noGrp="1"/>
          </p:cNvSpPr>
          <p:nvPr>
            <p:ph idx="1"/>
          </p:nvPr>
        </p:nvSpPr>
        <p:spPr/>
        <p:txBody>
          <a:bodyPr>
            <a:normAutofit fontScale="92500" lnSpcReduction="20000"/>
          </a:bodyPr>
          <a:lstStyle/>
          <a:p>
            <a:r>
              <a:rPr lang="en-US" dirty="0"/>
              <a:t>Rent subsidy:</a:t>
            </a:r>
          </a:p>
          <a:p>
            <a:pPr lvl="1"/>
            <a:r>
              <a:rPr lang="en-US" dirty="0"/>
              <a:t> The maximum payment standard is determined by the number of bedrooms (Maximum of four bedrooms) and the county of residence. No more than 4 unrelated people (or local ordinance) living together in a housing unit.</a:t>
            </a:r>
          </a:p>
          <a:p>
            <a:pPr lvl="1"/>
            <a:r>
              <a:rPr lang="en-US" dirty="0"/>
              <a:t>The Net income amount is based on Income and then deductions. SSI/SSD, employment and other forms of income. Medical premiums, co-payments for physicians and medication, out of pocket for vitamins/supplements, etc. which can be used as offsets to the income.</a:t>
            </a:r>
          </a:p>
          <a:p>
            <a:pPr lvl="1"/>
            <a:r>
              <a:rPr lang="en-US" dirty="0"/>
              <a:t>The persons net housing contribution is the dollar amount remaining from the gross housing contribution (above) after utility offsets (Gas, Oil, Electric, Sewer, Water)  have been accounted for. </a:t>
            </a:r>
          </a:p>
          <a:p>
            <a:pPr lvl="1"/>
            <a:r>
              <a:rPr lang="en-US" dirty="0"/>
              <a:t>The persons contribution can be higher than the stated mandatory 30% if they choose a housing unit that exceeds the OPWDD maximum payment standard (Why could become complicated)</a:t>
            </a:r>
          </a:p>
          <a:p>
            <a:endParaRPr lang="en-US" dirty="0"/>
          </a:p>
        </p:txBody>
      </p:sp>
    </p:spTree>
    <p:extLst>
      <p:ext uri="{BB962C8B-B14F-4D97-AF65-F5344CB8AC3E}">
        <p14:creationId xmlns:p14="http://schemas.microsoft.com/office/powerpoint/2010/main" val="204339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EA915A-8D78-92C3-D929-3F13444F3365}"/>
              </a:ext>
            </a:extLst>
          </p:cNvPr>
          <p:cNvSpPr>
            <a:spLocks noGrp="1"/>
          </p:cNvSpPr>
          <p:nvPr>
            <p:ph type="title"/>
          </p:nvPr>
        </p:nvSpPr>
        <p:spPr/>
        <p:txBody>
          <a:bodyPr/>
          <a:lstStyle/>
          <a:p>
            <a:r>
              <a:rPr lang="en-US" dirty="0"/>
              <a:t>What can your SD Budget Support</a:t>
            </a:r>
          </a:p>
        </p:txBody>
      </p:sp>
      <p:sp>
        <p:nvSpPr>
          <p:cNvPr id="3" name="Content Placeholder 2">
            <a:extLst>
              <a:ext uri="{FF2B5EF4-FFF2-40B4-BE49-F238E27FC236}">
                <a16:creationId xmlns:a16="http://schemas.microsoft.com/office/drawing/2014/main" xmlns="" id="{23C454F8-D2B3-FD31-D51F-51377A53EC28}"/>
              </a:ext>
            </a:extLst>
          </p:cNvPr>
          <p:cNvSpPr>
            <a:spLocks noGrp="1"/>
          </p:cNvSpPr>
          <p:nvPr>
            <p:ph idx="1"/>
          </p:nvPr>
        </p:nvSpPr>
        <p:spPr/>
        <p:txBody>
          <a:bodyPr/>
          <a:lstStyle/>
          <a:p>
            <a:pPr lvl="1"/>
            <a:r>
              <a:rPr lang="en-US" dirty="0"/>
              <a:t>Paid Neighbor as on “On Call” support. They are cleared the same as CH staff. There is a contract outlining their responsibilities, it can be more than 1 person and the maximum payment is $800 per month. This cannot be a family member</a:t>
            </a:r>
          </a:p>
          <a:p>
            <a:pPr lvl="1"/>
            <a:r>
              <a:rPr lang="en-US" dirty="0"/>
              <a:t>Household related items and services:</a:t>
            </a:r>
          </a:p>
          <a:p>
            <a:pPr lvl="2"/>
            <a:r>
              <a:rPr lang="en-US" dirty="0"/>
              <a:t>Items must be related to a Valued outcome and spelled out in the LP (</a:t>
            </a:r>
            <a:r>
              <a:rPr lang="en-US" dirty="0" err="1"/>
              <a:t>eg</a:t>
            </a:r>
            <a:r>
              <a:rPr lang="en-US" dirty="0"/>
              <a:t>: cordless Vacuum, Stand mixer)</a:t>
            </a:r>
          </a:p>
          <a:p>
            <a:pPr lvl="2"/>
            <a:r>
              <a:rPr lang="en-US" dirty="0"/>
              <a:t>Services must be spelled out in the LP such as House cleaning, lawn and pool maintenance, snow removal</a:t>
            </a:r>
          </a:p>
          <a:p>
            <a:pPr lvl="1"/>
            <a:r>
              <a:rPr lang="en-US" dirty="0"/>
              <a:t>Classes that support independent living such as cooking, professional organizer for learning strategies for productive living.</a:t>
            </a:r>
          </a:p>
          <a:p>
            <a:endParaRPr lang="en-US" dirty="0"/>
          </a:p>
        </p:txBody>
      </p:sp>
    </p:spTree>
    <p:extLst>
      <p:ext uri="{BB962C8B-B14F-4D97-AF65-F5344CB8AC3E}">
        <p14:creationId xmlns:p14="http://schemas.microsoft.com/office/powerpoint/2010/main" val="221343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60B043-83E3-D618-6F47-5C405A52CF12}"/>
              </a:ext>
            </a:extLst>
          </p:cNvPr>
          <p:cNvSpPr>
            <a:spLocks noGrp="1"/>
          </p:cNvSpPr>
          <p:nvPr>
            <p:ph type="title"/>
          </p:nvPr>
        </p:nvSpPr>
        <p:spPr/>
        <p:txBody>
          <a:bodyPr/>
          <a:lstStyle/>
          <a:p>
            <a:r>
              <a:rPr lang="en-US" dirty="0"/>
              <a:t>What can your SD Budget Support</a:t>
            </a:r>
          </a:p>
        </p:txBody>
      </p:sp>
      <p:sp>
        <p:nvSpPr>
          <p:cNvPr id="3" name="Content Placeholder 2">
            <a:extLst>
              <a:ext uri="{FF2B5EF4-FFF2-40B4-BE49-F238E27FC236}">
                <a16:creationId xmlns:a16="http://schemas.microsoft.com/office/drawing/2014/main" xmlns="" id="{510BC989-1F8C-A512-8B54-C5653B4662FD}"/>
              </a:ext>
            </a:extLst>
          </p:cNvPr>
          <p:cNvSpPr>
            <a:spLocks noGrp="1"/>
          </p:cNvSpPr>
          <p:nvPr>
            <p:ph idx="1"/>
          </p:nvPr>
        </p:nvSpPr>
        <p:spPr>
          <a:xfrm>
            <a:off x="1154954" y="2603499"/>
            <a:ext cx="9230992" cy="3851891"/>
          </a:xfrm>
        </p:spPr>
        <p:txBody>
          <a:bodyPr/>
          <a:lstStyle/>
          <a:p>
            <a:r>
              <a:rPr lang="en-US" dirty="0"/>
              <a:t>OTPS ($3,000 cap overall)</a:t>
            </a:r>
          </a:p>
          <a:p>
            <a:pPr lvl="1"/>
            <a:r>
              <a:rPr lang="en-US" dirty="0"/>
              <a:t>Phone, Internet and utilities (Water, Gas, Oil, Electric, Sewer)</a:t>
            </a:r>
          </a:p>
          <a:p>
            <a:pPr lvl="1"/>
            <a:r>
              <a:rPr lang="en-US" dirty="0"/>
              <a:t>Board Stipend* (must first request and be denied for food stamps, or approved, but not sufficient to cover needs) </a:t>
            </a:r>
          </a:p>
          <a:p>
            <a:pPr lvl="1"/>
            <a:r>
              <a:rPr lang="en-US" dirty="0"/>
              <a:t>Other goods and services that increase independence and related to health and safety</a:t>
            </a:r>
          </a:p>
          <a:p>
            <a:pPr lvl="3"/>
            <a:r>
              <a:rPr lang="en-US" sz="1400" dirty="0"/>
              <a:t>Housing Navigation </a:t>
            </a:r>
          </a:p>
          <a:p>
            <a:pPr lvl="3"/>
            <a:r>
              <a:rPr lang="en-US" sz="1400" dirty="0"/>
              <a:t>House cleaning (can be used in excess of the $1,500 from IDGS)</a:t>
            </a:r>
          </a:p>
          <a:p>
            <a:pPr lvl="3"/>
            <a:r>
              <a:rPr lang="en-US" sz="1400" dirty="0"/>
              <a:t>Alarm/technology monitoring</a:t>
            </a:r>
          </a:p>
          <a:p>
            <a:pPr lvl="3"/>
            <a:r>
              <a:rPr lang="en-US" sz="1400" dirty="0"/>
              <a:t>Medication Dispenser monitoring</a:t>
            </a:r>
          </a:p>
          <a:p>
            <a:endParaRPr lang="en-US" dirty="0"/>
          </a:p>
        </p:txBody>
      </p:sp>
    </p:spTree>
    <p:extLst>
      <p:ext uri="{BB962C8B-B14F-4D97-AF65-F5344CB8AC3E}">
        <p14:creationId xmlns:p14="http://schemas.microsoft.com/office/powerpoint/2010/main" val="84413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AC672-C5D7-097F-A37C-954D52A24B7C}"/>
              </a:ext>
            </a:extLst>
          </p:cNvPr>
          <p:cNvSpPr>
            <a:spLocks noGrp="1"/>
          </p:cNvSpPr>
          <p:nvPr>
            <p:ph type="title"/>
          </p:nvPr>
        </p:nvSpPr>
        <p:spPr/>
        <p:txBody>
          <a:bodyPr/>
          <a:lstStyle/>
          <a:p>
            <a:r>
              <a:rPr lang="en-US" dirty="0"/>
              <a:t>What can your SD Budget Support</a:t>
            </a:r>
          </a:p>
        </p:txBody>
      </p:sp>
      <p:sp>
        <p:nvSpPr>
          <p:cNvPr id="3" name="Content Placeholder 2">
            <a:extLst>
              <a:ext uri="{FF2B5EF4-FFF2-40B4-BE49-F238E27FC236}">
                <a16:creationId xmlns:a16="http://schemas.microsoft.com/office/drawing/2014/main" xmlns="" id="{72FA442A-44AF-5D2F-7554-CE3BB58335F3}"/>
              </a:ext>
            </a:extLst>
          </p:cNvPr>
          <p:cNvSpPr>
            <a:spLocks noGrp="1"/>
          </p:cNvSpPr>
          <p:nvPr>
            <p:ph idx="1"/>
          </p:nvPr>
        </p:nvSpPr>
        <p:spPr/>
        <p:txBody>
          <a:bodyPr>
            <a:normAutofit lnSpcReduction="10000"/>
          </a:bodyPr>
          <a:lstStyle/>
          <a:p>
            <a:r>
              <a:rPr lang="en-US" dirty="0"/>
              <a:t>Live in Caregiver</a:t>
            </a:r>
          </a:p>
          <a:p>
            <a:pPr lvl="1"/>
            <a:r>
              <a:rPr lang="en-US" dirty="0"/>
              <a:t>Goes through hiring process the same as CH staff</a:t>
            </a:r>
          </a:p>
          <a:p>
            <a:pPr lvl="1"/>
            <a:r>
              <a:rPr lang="en-US" dirty="0"/>
              <a:t>Live-in Caregiver is an unrelated care provider who resides in the same household as the participant and provides as needed supports to address the participant's physical, social, or emotional needs in order for the participant to live safely and successfully in their own home. The Live-in Caregiver must be unrelated to the participant by blood or marriage to any degree.</a:t>
            </a:r>
          </a:p>
          <a:p>
            <a:pPr lvl="1"/>
            <a:r>
              <a:rPr lang="en-US" dirty="0"/>
              <a:t>Must have an agreement outlining expectations, Days and times expected to be home and days off, back up plans etc.</a:t>
            </a:r>
          </a:p>
          <a:p>
            <a:pPr lvl="1"/>
            <a:r>
              <a:rPr lang="en-US" dirty="0"/>
              <a:t>Includes Rent, food and utilities. Rent is the same maximum as the participant and the participant is responsible for the excess</a:t>
            </a:r>
          </a:p>
          <a:p>
            <a:pPr lvl="1"/>
            <a:r>
              <a:rPr lang="en-US" dirty="0"/>
              <a:t>Tax benefit if the LIC also provides Community Habilitation Services or CDPAS</a:t>
            </a:r>
          </a:p>
          <a:p>
            <a:endParaRPr lang="en-US" dirty="0"/>
          </a:p>
        </p:txBody>
      </p:sp>
    </p:spTree>
    <p:extLst>
      <p:ext uri="{BB962C8B-B14F-4D97-AF65-F5344CB8AC3E}">
        <p14:creationId xmlns:p14="http://schemas.microsoft.com/office/powerpoint/2010/main" val="193119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771B6-5A4E-DAD9-9218-A2EAC3CC6B41}"/>
              </a:ext>
            </a:extLst>
          </p:cNvPr>
          <p:cNvSpPr>
            <a:spLocks noGrp="1"/>
          </p:cNvSpPr>
          <p:nvPr>
            <p:ph type="title"/>
          </p:nvPr>
        </p:nvSpPr>
        <p:spPr/>
        <p:txBody>
          <a:bodyPr/>
          <a:lstStyle/>
          <a:p>
            <a:r>
              <a:rPr lang="en-US" dirty="0"/>
              <a:t>What is next: Planning &amp; Creating more affordable Options</a:t>
            </a:r>
          </a:p>
        </p:txBody>
      </p:sp>
      <p:sp>
        <p:nvSpPr>
          <p:cNvPr id="3" name="Content Placeholder 2">
            <a:extLst>
              <a:ext uri="{FF2B5EF4-FFF2-40B4-BE49-F238E27FC236}">
                <a16:creationId xmlns:a16="http://schemas.microsoft.com/office/drawing/2014/main" xmlns="" id="{AF565C72-D565-CE1E-DAD8-40991AFC9BEE}"/>
              </a:ext>
            </a:extLst>
          </p:cNvPr>
          <p:cNvSpPr>
            <a:spLocks noGrp="1"/>
          </p:cNvSpPr>
          <p:nvPr>
            <p:ph idx="1"/>
          </p:nvPr>
        </p:nvSpPr>
        <p:spPr/>
        <p:txBody>
          <a:bodyPr>
            <a:normAutofit fontScale="92500" lnSpcReduction="10000"/>
          </a:bodyPr>
          <a:lstStyle/>
          <a:p>
            <a:pPr fontAlgn="base"/>
            <a:r>
              <a:rPr lang="en-US" dirty="0"/>
              <a:t>Leaving family home In trust (When?) </a:t>
            </a:r>
          </a:p>
          <a:p>
            <a:pPr fontAlgn="base"/>
            <a:r>
              <a:rPr lang="en-US" dirty="0"/>
              <a:t>Parent leaving the family home (Retire) and become a landlord</a:t>
            </a:r>
          </a:p>
          <a:p>
            <a:pPr fontAlgn="base"/>
            <a:r>
              <a:rPr lang="en-US" dirty="0"/>
              <a:t>ADU’s (legal apartment added to family home)</a:t>
            </a:r>
          </a:p>
          <a:p>
            <a:pPr fontAlgn="base"/>
            <a:r>
              <a:rPr lang="en-US" dirty="0"/>
              <a:t>Funding sources inside and outside of the OPWDD system- Are all the services and entitlements identified and utilized for individuals (Able accounts, Pool trusts, SN trusts) </a:t>
            </a:r>
          </a:p>
          <a:p>
            <a:pPr fontAlgn="base"/>
            <a:r>
              <a:rPr lang="en-US" dirty="0"/>
              <a:t>Home ownership by the person, their family, by a group of families, by a corporation (LLC’s, Private REIT’s, Attracting outside socially purposed investors </a:t>
            </a:r>
          </a:p>
          <a:p>
            <a:pPr fontAlgn="base"/>
            <a:r>
              <a:rPr lang="en-US" dirty="0"/>
              <a:t>How do we get the the non-certified multi-family housing created? Partnering with County Planners and Developers (RHC meetings-Suffolk Sewer Infrastructure funding, WAP, ISH funding, HCR Block Grants)</a:t>
            </a:r>
          </a:p>
          <a:p>
            <a:endParaRPr lang="en-US" dirty="0"/>
          </a:p>
          <a:p>
            <a:endParaRPr lang="en-US" dirty="0"/>
          </a:p>
        </p:txBody>
      </p:sp>
    </p:spTree>
    <p:extLst>
      <p:ext uri="{BB962C8B-B14F-4D97-AF65-F5344CB8AC3E}">
        <p14:creationId xmlns:p14="http://schemas.microsoft.com/office/powerpoint/2010/main" val="3078559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169</TotalTime>
  <Words>919</Words>
  <Application>Microsoft Office PowerPoint</Application>
  <PresentationFormat>Custom</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Ion Boardroom</vt:lpstr>
      <vt:lpstr>Self-Directed Housing</vt:lpstr>
      <vt:lpstr>What is Non-Certified Inclusive Housing  </vt:lpstr>
      <vt:lpstr>OPWDD Self Direction</vt:lpstr>
      <vt:lpstr>Where to start and how to prepare</vt:lpstr>
      <vt:lpstr>What can your SD Budget Support</vt:lpstr>
      <vt:lpstr>What can your SD Budget Support</vt:lpstr>
      <vt:lpstr>What can your SD Budget Support</vt:lpstr>
      <vt:lpstr>What can your SD Budget Support</vt:lpstr>
      <vt:lpstr>What is next: Planning &amp; Creating more affordable Options</vt:lpstr>
      <vt:lpstr>OPWDD Where are we today?</vt:lpstr>
      <vt:lpstr>Resources and Links</vt:lpstr>
      <vt:lpstr>Contact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Self-Directed Housing</dc:title>
  <dc:creator>Microsoft Office User</dc:creator>
  <cp:lastModifiedBy>Windows User</cp:lastModifiedBy>
  <cp:revision>5</cp:revision>
  <dcterms:created xsi:type="dcterms:W3CDTF">2022-03-18T11:00:20Z</dcterms:created>
  <dcterms:modified xsi:type="dcterms:W3CDTF">2022-05-17T22:11:26Z</dcterms:modified>
</cp:coreProperties>
</file>