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handoutMasterIdLst>
    <p:handoutMasterId r:id="rId14"/>
  </p:handoutMasterIdLst>
  <p:sldIdLst>
    <p:sldId id="256" r:id="rId2"/>
    <p:sldId id="268" r:id="rId3"/>
    <p:sldId id="263" r:id="rId4"/>
    <p:sldId id="259" r:id="rId5"/>
    <p:sldId id="260" r:id="rId6"/>
    <p:sldId id="264" r:id="rId7"/>
    <p:sldId id="261" r:id="rId8"/>
    <p:sldId id="266" r:id="rId9"/>
    <p:sldId id="269" r:id="rId10"/>
    <p:sldId id="265" r:id="rId11"/>
    <p:sldId id="262" r:id="rId12"/>
    <p:sldId id="267" r:id="rId13"/>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6BC526D-F555-4DF0-86EF-310F1B51C1A6}" type="datetimeFigureOut">
              <a:rPr lang="en-US" smtClean="0"/>
              <a:t>9/15/2022</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87425CF-6A18-44B5-A5BF-1030E027ACCD}" type="slidenum">
              <a:rPr lang="en-US" smtClean="0"/>
              <a:t>‹#›</a:t>
            </a:fld>
            <a:endParaRPr lang="en-US"/>
          </a:p>
        </p:txBody>
      </p:sp>
    </p:spTree>
    <p:extLst>
      <p:ext uri="{BB962C8B-B14F-4D97-AF65-F5344CB8AC3E}">
        <p14:creationId xmlns:p14="http://schemas.microsoft.com/office/powerpoint/2010/main" val="13196907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F0255C-19D1-4D27-9849-216FB96C4264}"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282244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286089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2717458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23135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958832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EF0255C-19D1-4D27-9849-216FB96C4264}"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2150234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EF0255C-19D1-4D27-9849-216FB96C4264}"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2797018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F0255C-19D1-4D27-9849-216FB96C4264}"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1441260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F0255C-19D1-4D27-9849-216FB96C4264}"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32020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F0255C-19D1-4D27-9849-216FB96C4264}"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561394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F0255C-19D1-4D27-9849-216FB96C4264}"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307943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F0255C-19D1-4D27-9849-216FB96C4264}"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140273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F0255C-19D1-4D27-9849-216FB96C4264}" type="datetimeFigureOut">
              <a:rPr lang="en-US" smtClean="0"/>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352848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F0255C-19D1-4D27-9849-216FB96C4264}"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219802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0255C-19D1-4D27-9849-216FB96C4264}" type="datetimeFigureOut">
              <a:rPr lang="en-US" smtClean="0"/>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413896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366943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a:p>
        </p:txBody>
      </p:sp>
    </p:spTree>
    <p:extLst>
      <p:ext uri="{BB962C8B-B14F-4D97-AF65-F5344CB8AC3E}">
        <p14:creationId xmlns:p14="http://schemas.microsoft.com/office/powerpoint/2010/main" val="154448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EF0255C-19D1-4D27-9849-216FB96C4264}" type="datetimeFigureOut">
              <a:rPr lang="en-US" smtClean="0"/>
              <a:t>9/15/2022</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BC8450C-4846-4D39-8E77-91A58DD52457}" type="slidenum">
              <a:rPr lang="en-US" smtClean="0"/>
              <a:t>‹#›</a:t>
            </a:fld>
            <a:endParaRPr lang="en-US"/>
          </a:p>
        </p:txBody>
      </p:sp>
    </p:spTree>
    <p:extLst>
      <p:ext uri="{BB962C8B-B14F-4D97-AF65-F5344CB8AC3E}">
        <p14:creationId xmlns:p14="http://schemas.microsoft.com/office/powerpoint/2010/main" val="2308306900"/>
      </p:ext>
    </p:extLst>
  </p:cSld>
  <p:clrMap bg1="dk1" tx1="lt1" bg2="dk2" tx2="lt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 id="214748392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randowlaw.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616" y="577842"/>
            <a:ext cx="9300111" cy="1908215"/>
          </a:xfrm>
          <a:prstGeom prst="rect">
            <a:avLst/>
          </a:prstGeom>
          <a:noFill/>
        </p:spPr>
        <p:txBody>
          <a:bodyPr wrap="square" lIns="91440" tIns="45720" rIns="91440" bIns="45720">
            <a:spAutoFit/>
          </a:bodyPr>
          <a:lstStyle/>
          <a:p>
            <a:pPr algn="ctr"/>
            <a:r>
              <a:rPr lang="en-US" sz="3200" b="1" dirty="0" smtClean="0">
                <a:ln w="12700">
                  <a:solidFill>
                    <a:schemeClr val="tx2">
                      <a:satMod val="155000"/>
                    </a:schemeClr>
                  </a:solidFill>
                  <a:prstDash val="solid"/>
                </a:ln>
                <a:effectLst>
                  <a:outerShdw blurRad="41275" dist="20320" dir="1800000" algn="tl" rotWithShape="0">
                    <a:srgbClr val="000000">
                      <a:alpha val="40000"/>
                    </a:srgbClr>
                  </a:outerShdw>
                </a:effectLst>
              </a:rPr>
              <a:t>PLANNING FOR CHILDREN WITH </a:t>
            </a:r>
          </a:p>
          <a:p>
            <a:pPr algn="ctr"/>
            <a:r>
              <a:rPr lang="en-US" sz="3200" b="1" dirty="0" smtClean="0">
                <a:ln w="12700">
                  <a:solidFill>
                    <a:schemeClr val="tx2">
                      <a:satMod val="155000"/>
                    </a:schemeClr>
                  </a:solidFill>
                  <a:prstDash val="solid"/>
                </a:ln>
                <a:effectLst>
                  <a:outerShdw blurRad="41275" dist="20320" dir="1800000" algn="tl" rotWithShape="0">
                    <a:srgbClr val="000000">
                      <a:alpha val="40000"/>
                    </a:srgbClr>
                  </a:outerShdw>
                </a:effectLst>
              </a:rPr>
              <a:t>SPECIAL NEEDS</a:t>
            </a:r>
            <a:endParaRPr lang="en-US" sz="3200"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ct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itle 4"/>
          <p:cNvSpPr>
            <a:spLocks noGrp="1"/>
          </p:cNvSpPr>
          <p:nvPr>
            <p:ph type="ctrTitle"/>
          </p:nvPr>
        </p:nvSpPr>
        <p:spPr>
          <a:xfrm>
            <a:off x="706239" y="2819400"/>
            <a:ext cx="7772400" cy="2438400"/>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sz="4000" b="0" dirty="0">
                <a:effectLst/>
              </a:rPr>
              <a:t>by </a:t>
            </a:r>
            <a:br>
              <a:rPr lang="en-US" sz="4000" b="0" dirty="0">
                <a:effectLst/>
              </a:rPr>
            </a:br>
            <a:r>
              <a:rPr lang="en-US" sz="4000" b="0" dirty="0">
                <a:effectLst/>
              </a:rPr>
              <a:t>Regina </a:t>
            </a:r>
            <a:r>
              <a:rPr lang="en-US" sz="4000" b="0" dirty="0" err="1">
                <a:effectLst/>
              </a:rPr>
              <a:t>Brandow</a:t>
            </a:r>
            <a:endParaRPr lang="en-US" sz="4000" b="0" dirty="0">
              <a:effectLst/>
            </a:endParaRPr>
          </a:p>
        </p:txBody>
      </p:sp>
      <p:sp>
        <p:nvSpPr>
          <p:cNvPr id="7" name="Rectangle 6"/>
          <p:cNvSpPr/>
          <p:nvPr/>
        </p:nvSpPr>
        <p:spPr>
          <a:xfrm>
            <a:off x="4233419" y="3945310"/>
            <a:ext cx="404277" cy="923330"/>
          </a:xfrm>
          <a:prstGeom prst="rect">
            <a:avLst/>
          </a:prstGeom>
          <a:noFill/>
        </p:spPr>
        <p:txBody>
          <a:bodyPr wrap="none" lIns="91440" tIns="45720" rIns="91440" bIns="45720">
            <a:spAutoFit/>
          </a:bodyPr>
          <a:lstStyle/>
          <a:p>
            <a:pPr algn="ctr"/>
            <a:r>
              <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pic>
        <p:nvPicPr>
          <p:cNvPr id="3" name="Picture 2" descr="Text&#10;&#10;Description automatically generated">
            <a:extLst>
              <a:ext uri="{FF2B5EF4-FFF2-40B4-BE49-F238E27FC236}">
                <a16:creationId xmlns="" xmlns:a16="http://schemas.microsoft.com/office/drawing/2014/main" id="{544F77D5-9FB5-4772-AB05-683E9D8256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907" y="1804754"/>
            <a:ext cx="7925063" cy="2240880"/>
          </a:xfrm>
          <a:prstGeom prst="rect">
            <a:avLst/>
          </a:prstGeom>
        </p:spPr>
      </p:pic>
    </p:spTree>
    <p:extLst>
      <p:ext uri="{BB962C8B-B14F-4D97-AF65-F5344CB8AC3E}">
        <p14:creationId xmlns:p14="http://schemas.microsoft.com/office/powerpoint/2010/main" val="2874637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Alternatives - CONTRIBUTIONS OTHER THAN CHILD SUPPORT/ABLE ACCOUNT</a:t>
            </a:r>
            <a:endParaRPr lang="en-US" dirty="0"/>
          </a:p>
        </p:txBody>
      </p:sp>
      <p:sp>
        <p:nvSpPr>
          <p:cNvPr id="2" name="Content Placeholder 1"/>
          <p:cNvSpPr>
            <a:spLocks noGrp="1"/>
          </p:cNvSpPr>
          <p:nvPr>
            <p:ph idx="1"/>
          </p:nvPr>
        </p:nvSpPr>
        <p:spPr>
          <a:xfrm>
            <a:off x="381000" y="2096064"/>
            <a:ext cx="8069668" cy="4380936"/>
          </a:xfrm>
        </p:spPr>
        <p:txBody>
          <a:bodyPr>
            <a:normAutofit fontScale="70000" lnSpcReduction="20000"/>
          </a:bodyPr>
          <a:lstStyle/>
          <a:p>
            <a:r>
              <a:rPr lang="en-US" b="1" dirty="0">
                <a:effectLst/>
              </a:rPr>
              <a:t>A divorce decree which stipulates </a:t>
            </a:r>
            <a:r>
              <a:rPr lang="en-US" b="1" dirty="0" smtClean="0">
                <a:effectLst/>
              </a:rPr>
              <a:t>mandatory </a:t>
            </a:r>
            <a:r>
              <a:rPr lang="en-US" b="1" dirty="0">
                <a:effectLst/>
              </a:rPr>
              <a:t>account contributions for a minor child with a disability, but </a:t>
            </a:r>
            <a:r>
              <a:rPr lang="en-US" b="1" dirty="0" smtClean="0">
                <a:effectLst/>
              </a:rPr>
              <a:t>not as </a:t>
            </a:r>
            <a:r>
              <a:rPr lang="en-US" b="1" dirty="0">
                <a:effectLst/>
              </a:rPr>
              <a:t>child support payments</a:t>
            </a:r>
            <a:r>
              <a:rPr lang="en-US" b="1" dirty="0" smtClean="0">
                <a:effectLst/>
              </a:rPr>
              <a:t>. A so “order”</a:t>
            </a:r>
            <a:endParaRPr lang="en-US" b="1" dirty="0">
              <a:effectLst/>
            </a:endParaRPr>
          </a:p>
          <a:p>
            <a:r>
              <a:rPr lang="en-US" b="1" dirty="0">
                <a:effectLst/>
              </a:rPr>
              <a:t>The parents of an adult SSI recipient depositing the ‘rent’ received from their adult child into an ABLE </a:t>
            </a:r>
            <a:r>
              <a:rPr lang="en-US" b="1" dirty="0" smtClean="0">
                <a:effectLst/>
              </a:rPr>
              <a:t>account and or a 1</a:t>
            </a:r>
            <a:r>
              <a:rPr lang="en-US" b="1" baseline="30000" dirty="0" smtClean="0">
                <a:effectLst/>
              </a:rPr>
              <a:t>st</a:t>
            </a:r>
            <a:r>
              <a:rPr lang="en-US" b="1" dirty="0" smtClean="0">
                <a:effectLst/>
              </a:rPr>
              <a:t> party SNT. </a:t>
            </a:r>
            <a:r>
              <a:rPr lang="en-US" b="1" dirty="0">
                <a:effectLst/>
              </a:rPr>
              <a:t>The adult child receives the full SSI payment because he or she pays their fair share of household expenses to the parents.</a:t>
            </a:r>
          </a:p>
          <a:p>
            <a:r>
              <a:rPr lang="en-US" b="1" dirty="0">
                <a:effectLst/>
              </a:rPr>
              <a:t>A special needs trust (SNT) depositing funds into an ABLE account so that the ABLE account can pay for housing expenses. If the SNT pays the housing expenses, the SSI payment would be reduced, but when the ABLE account pays for these expenses the SSI payment is not reduced.</a:t>
            </a:r>
          </a:p>
          <a:p>
            <a:r>
              <a:rPr lang="en-US" b="1" dirty="0">
                <a:effectLst/>
              </a:rPr>
              <a:t>ABLE accounts are a tool to disregard assets or resources, not income. Assets and resources are disregarded for most federally funded means-tested benefits (with one exception related to SSI beneficiaries and only when the account exceeds $100,000). Contributions from family and friends do not count as income when deposited directly into an ABLE account. All income received by the beneficiary still follows usual income counting rules</a:t>
            </a:r>
            <a:r>
              <a:rPr lang="en-US" b="1" dirty="0" smtClean="0">
                <a:effectLst/>
              </a:rPr>
              <a:t>. Court Order for established ABLE account</a:t>
            </a:r>
            <a:endParaRPr lang="en-US" b="1" dirty="0">
              <a:effectLst/>
            </a:endParaRPr>
          </a:p>
          <a:p>
            <a:endParaRPr lang="en-US" dirty="0"/>
          </a:p>
        </p:txBody>
      </p:sp>
    </p:spTree>
    <p:extLst>
      <p:ext uri="{BB962C8B-B14F-4D97-AF65-F5344CB8AC3E}">
        <p14:creationId xmlns:p14="http://schemas.microsoft.com/office/powerpoint/2010/main" val="2639332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347" y="1"/>
            <a:ext cx="7765321" cy="1935922"/>
          </a:xfrm>
        </p:spPr>
        <p:txBody>
          <a:bodyPr>
            <a:normAutofit/>
          </a:bodyPr>
          <a:lstStyle/>
          <a:p>
            <a:pPr algn="ctr"/>
            <a:r>
              <a:rPr lang="en-US" dirty="0" smtClean="0"/>
              <a:t>Impact on benefits if SETTLED contribution</a:t>
            </a:r>
            <a:endParaRPr lang="en-US" dirty="0"/>
          </a:p>
        </p:txBody>
      </p:sp>
      <p:sp>
        <p:nvSpPr>
          <p:cNvPr id="2" name="Content Placeholder 1"/>
          <p:cNvSpPr>
            <a:spLocks noGrp="1"/>
          </p:cNvSpPr>
          <p:nvPr>
            <p:ph idx="1"/>
          </p:nvPr>
        </p:nvSpPr>
        <p:spPr>
          <a:xfrm>
            <a:off x="685346" y="1524000"/>
            <a:ext cx="7765322" cy="4953000"/>
          </a:xfrm>
        </p:spPr>
        <p:txBody>
          <a:bodyPr>
            <a:normAutofit fontScale="85000" lnSpcReduction="10000"/>
          </a:bodyPr>
          <a:lstStyle/>
          <a:p>
            <a:r>
              <a:rPr lang="en-US" sz="1800" dirty="0">
                <a:effectLst/>
              </a:rPr>
              <a:t>How does this calculate:</a:t>
            </a:r>
          </a:p>
          <a:p>
            <a:pPr lvl="1"/>
            <a:r>
              <a:rPr lang="en-US" dirty="0">
                <a:effectLst/>
              </a:rPr>
              <a:t>Max monthly federal benefit for 2022:	$841</a:t>
            </a:r>
          </a:p>
          <a:p>
            <a:pPr lvl="1"/>
            <a:r>
              <a:rPr lang="en-US" dirty="0">
                <a:effectLst/>
              </a:rPr>
              <a:t>Max NYS </a:t>
            </a:r>
            <a:r>
              <a:rPr lang="en-US" dirty="0" err="1">
                <a:effectLst/>
              </a:rPr>
              <a:t>Supp</a:t>
            </a:r>
            <a:r>
              <a:rPr lang="en-US" dirty="0">
                <a:effectLst/>
              </a:rPr>
              <a:t>				$  87</a:t>
            </a:r>
          </a:p>
          <a:p>
            <a:pPr lvl="1"/>
            <a:r>
              <a:rPr lang="en-US" dirty="0">
                <a:effectLst/>
              </a:rPr>
              <a:t>Total					</a:t>
            </a:r>
            <a:r>
              <a:rPr lang="en-US" b="1" dirty="0">
                <a:effectLst/>
              </a:rPr>
              <a:t>$928</a:t>
            </a:r>
          </a:p>
          <a:p>
            <a:pPr lvl="1"/>
            <a:r>
              <a:rPr lang="en-US" dirty="0">
                <a:effectLst/>
              </a:rPr>
              <a:t>Average </a:t>
            </a:r>
            <a:r>
              <a:rPr lang="en-US" dirty="0" smtClean="0">
                <a:effectLst/>
              </a:rPr>
              <a:t>Contribution for </a:t>
            </a:r>
            <a:r>
              <a:rPr lang="en-US" dirty="0">
                <a:effectLst/>
              </a:rPr>
              <a:t>2022 </a:t>
            </a:r>
            <a:r>
              <a:rPr lang="en-US" b="1" dirty="0" smtClean="0">
                <a:effectLst/>
              </a:rPr>
              <a:t>(Agree for $800 as ABLE contribution</a:t>
            </a:r>
            <a:r>
              <a:rPr lang="en-US" dirty="0" smtClean="0">
                <a:effectLst/>
              </a:rPr>
              <a:t>)</a:t>
            </a:r>
            <a:endParaRPr lang="en-US" dirty="0">
              <a:effectLst/>
            </a:endParaRPr>
          </a:p>
          <a:p>
            <a:pPr lvl="2"/>
            <a:r>
              <a:rPr lang="en-US" sz="1800" dirty="0" smtClean="0">
                <a:effectLst/>
              </a:rPr>
              <a:t>Deposit to ABLE/1</a:t>
            </a:r>
            <a:r>
              <a:rPr lang="en-US" sz="1800" baseline="30000" dirty="0" smtClean="0">
                <a:effectLst/>
              </a:rPr>
              <a:t>st</a:t>
            </a:r>
            <a:r>
              <a:rPr lang="en-US" sz="1800" dirty="0" smtClean="0">
                <a:effectLst/>
              </a:rPr>
              <a:t> Party SNT</a:t>
            </a:r>
            <a:r>
              <a:rPr lang="en-US" sz="1800" dirty="0">
                <a:effectLst/>
              </a:rPr>
              <a:t>		</a:t>
            </a:r>
            <a:r>
              <a:rPr lang="en-US" sz="1800" dirty="0" smtClean="0">
                <a:effectLst/>
              </a:rPr>
              <a:t>$1,000*</a:t>
            </a:r>
            <a:endParaRPr lang="en-US" sz="1800" dirty="0">
              <a:effectLst/>
            </a:endParaRPr>
          </a:p>
          <a:p>
            <a:pPr lvl="1"/>
            <a:r>
              <a:rPr lang="en-US" dirty="0" smtClean="0">
                <a:effectLst/>
              </a:rPr>
              <a:t>Total benefit for the </a:t>
            </a:r>
            <a:r>
              <a:rPr lang="en-US" dirty="0">
                <a:effectLst/>
              </a:rPr>
              <a:t>child 		</a:t>
            </a:r>
            <a:r>
              <a:rPr lang="en-US" dirty="0" smtClean="0">
                <a:effectLst/>
              </a:rPr>
              <a:t>	</a:t>
            </a:r>
            <a:r>
              <a:rPr lang="en-US" b="1" dirty="0" smtClean="0">
                <a:effectLst/>
              </a:rPr>
              <a:t>$1,728 per month</a:t>
            </a:r>
          </a:p>
          <a:p>
            <a:pPr lvl="1"/>
            <a:r>
              <a:rPr lang="en-US" b="1" dirty="0" smtClean="0"/>
              <a:t>If no SS offset from 18 to 26 received full $928 at $11,136 per year with a total of $89,088</a:t>
            </a:r>
          </a:p>
          <a:p>
            <a:pPr lvl="1"/>
            <a:r>
              <a:rPr lang="en-US" b="1" dirty="0" smtClean="0"/>
              <a:t>Contribution of $1,000 (not $1200 mandatory child support- foregoing $2,400 per </a:t>
            </a:r>
            <a:r>
              <a:rPr lang="en-US" b="1" dirty="0" err="1" smtClean="0"/>
              <a:t>yr</a:t>
            </a:r>
            <a:r>
              <a:rPr lang="en-US" b="1" dirty="0" smtClean="0"/>
              <a:t>/$19,200) is $12,000 per year with a total of $96,000 in total.</a:t>
            </a:r>
          </a:p>
          <a:p>
            <a:pPr lvl="1"/>
            <a:r>
              <a:rPr lang="en-US" b="1" dirty="0" smtClean="0">
                <a:solidFill>
                  <a:srgbClr val="00B050"/>
                </a:solidFill>
              </a:rPr>
              <a:t>Total is $185,088.  DIFFERENCE IS $56,064 TO THE SS RECIPIENT CHILD </a:t>
            </a:r>
            <a:endParaRPr lang="en-US" b="1" dirty="0">
              <a:solidFill>
                <a:srgbClr val="00B050"/>
              </a:solidFill>
            </a:endParaRPr>
          </a:p>
          <a:p>
            <a:pPr marL="0" indent="0">
              <a:buNone/>
            </a:pPr>
            <a:r>
              <a:rPr lang="en-US" dirty="0" smtClean="0"/>
              <a:t>* Not counted as income</a:t>
            </a:r>
            <a:endParaRPr lang="en-US" dirty="0"/>
          </a:p>
        </p:txBody>
      </p:sp>
    </p:spTree>
    <p:extLst>
      <p:ext uri="{BB962C8B-B14F-4D97-AF65-F5344CB8AC3E}">
        <p14:creationId xmlns:p14="http://schemas.microsoft.com/office/powerpoint/2010/main" val="1297833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FCAAD740-7CE3-4B49-95B2-DB51F052A350}"/>
              </a:ext>
            </a:extLst>
          </p:cNvPr>
          <p:cNvPicPr>
            <a:picLocks noChangeAspect="1"/>
          </p:cNvPicPr>
          <p:nvPr/>
        </p:nvPicPr>
        <p:blipFill>
          <a:blip r:embed="rId2"/>
          <a:stretch>
            <a:fillRect/>
          </a:stretch>
        </p:blipFill>
        <p:spPr>
          <a:xfrm>
            <a:off x="1786707" y="549093"/>
            <a:ext cx="5562600" cy="1571589"/>
          </a:xfrm>
          <a:prstGeom prst="rect">
            <a:avLst/>
          </a:prstGeom>
        </p:spPr>
      </p:pic>
      <p:sp>
        <p:nvSpPr>
          <p:cNvPr id="2" name="Content Placeholder 1"/>
          <p:cNvSpPr>
            <a:spLocks noGrp="1"/>
          </p:cNvSpPr>
          <p:nvPr>
            <p:ph idx="1"/>
          </p:nvPr>
        </p:nvSpPr>
        <p:spPr/>
        <p:txBody>
          <a:bodyPr/>
          <a:lstStyle/>
          <a:p>
            <a:endParaRPr lang="en-US" dirty="0"/>
          </a:p>
          <a:p>
            <a:pPr marL="0" indent="0" algn="ctr">
              <a:buNone/>
            </a:pPr>
            <a:r>
              <a:rPr lang="en-US" sz="4400" dirty="0">
                <a:hlinkClick r:id="rId3">
                  <a:extLst>
                    <a:ext uri="{A12FA001-AC4F-418D-AE19-62706E023703}">
                      <ahyp:hlinkClr xmlns="" xmlns:ahyp="http://schemas.microsoft.com/office/drawing/2018/hyperlinkcolor" val="tx"/>
                    </a:ext>
                  </a:extLst>
                </a:hlinkClick>
              </a:rPr>
              <a:t>www.BrandowLaw.com</a:t>
            </a:r>
            <a:r>
              <a:rPr lang="en-US" sz="4400" dirty="0"/>
              <a:t> </a:t>
            </a:r>
          </a:p>
          <a:p>
            <a:pPr marL="0" indent="0" algn="ctr">
              <a:buNone/>
            </a:pPr>
            <a:r>
              <a:rPr lang="en-US" sz="3200" dirty="0"/>
              <a:t>For </a:t>
            </a:r>
            <a:r>
              <a:rPr lang="en-US" sz="3200"/>
              <a:t>Video Workshop </a:t>
            </a:r>
            <a:r>
              <a:rPr lang="en-US" sz="3200" dirty="0"/>
              <a:t>on Guardianship</a:t>
            </a:r>
          </a:p>
          <a:p>
            <a:pPr marL="0" indent="0" algn="ctr">
              <a:buNone/>
            </a:pPr>
            <a:r>
              <a:rPr lang="en-US" sz="5400" dirty="0"/>
              <a:t>631.675.2540</a:t>
            </a:r>
          </a:p>
        </p:txBody>
      </p:sp>
    </p:spTree>
    <p:extLst>
      <p:ext uri="{BB962C8B-B14F-4D97-AF65-F5344CB8AC3E}">
        <p14:creationId xmlns:p14="http://schemas.microsoft.com/office/powerpoint/2010/main" val="268970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COUPLE’S DIVORCE RATE WITH SPECIAL NEEDS CHILDREN </a:t>
            </a:r>
            <a:endParaRPr lang="en-US" dirty="0"/>
          </a:p>
        </p:txBody>
      </p:sp>
      <p:sp>
        <p:nvSpPr>
          <p:cNvPr id="2" name="Content Placeholder 1"/>
          <p:cNvSpPr>
            <a:spLocks noGrp="1"/>
          </p:cNvSpPr>
          <p:nvPr>
            <p:ph idx="1"/>
          </p:nvPr>
        </p:nvSpPr>
        <p:spPr>
          <a:xfrm>
            <a:off x="685346" y="2096064"/>
            <a:ext cx="7765322" cy="4380936"/>
          </a:xfrm>
        </p:spPr>
        <p:txBody>
          <a:bodyPr>
            <a:normAutofit fontScale="92500" lnSpcReduction="20000"/>
          </a:bodyPr>
          <a:lstStyle/>
          <a:p>
            <a:r>
              <a:rPr lang="en-US" sz="2800" dirty="0">
                <a:effectLst/>
              </a:rPr>
              <a:t>According to the documentary film, “Autism Every Day”, divorce rates for families with children with autism are as high as eighty percent (80%) and for families of children with all disabilities that number has been touted as high as eighty-five to eighty-seven percent (85-87%). It is a common perception that dealing with a disability or special health care need in a family, whether of a child or a spouse, increases your likelihood of a marriage ending in divorce.</a:t>
            </a:r>
            <a:endParaRPr lang="en-US" sz="2600" dirty="0"/>
          </a:p>
        </p:txBody>
      </p:sp>
    </p:spTree>
    <p:extLst>
      <p:ext uri="{BB962C8B-B14F-4D97-AF65-F5344CB8AC3E}">
        <p14:creationId xmlns:p14="http://schemas.microsoft.com/office/powerpoint/2010/main" val="59211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ACKNOWLEDGE – PARENTS OF CHILDREN WITH SPECIAL NEEDS MAY END UP DIVORCED</a:t>
            </a:r>
            <a:endParaRPr lang="en-US" dirty="0"/>
          </a:p>
        </p:txBody>
      </p:sp>
      <p:sp>
        <p:nvSpPr>
          <p:cNvPr id="2" name="Content Placeholder 1"/>
          <p:cNvSpPr>
            <a:spLocks noGrp="1"/>
          </p:cNvSpPr>
          <p:nvPr>
            <p:ph idx="1"/>
          </p:nvPr>
        </p:nvSpPr>
        <p:spPr>
          <a:xfrm>
            <a:off x="685346" y="2096064"/>
            <a:ext cx="7765322" cy="4152336"/>
          </a:xfrm>
        </p:spPr>
        <p:txBody>
          <a:bodyPr>
            <a:noAutofit/>
          </a:bodyPr>
          <a:lstStyle/>
          <a:p>
            <a:r>
              <a:rPr lang="en-US" sz="1800" dirty="0" smtClean="0"/>
              <a:t>Parents of special needs children have a lot of stresses that impact the family’s emotional, social and financial areas</a:t>
            </a:r>
            <a:endParaRPr lang="en-US" sz="1800" dirty="0"/>
          </a:p>
          <a:p>
            <a:r>
              <a:rPr lang="en-US" sz="1800" dirty="0" smtClean="0"/>
              <a:t>When these parents uncouple, parents must plan: </a:t>
            </a:r>
            <a:endParaRPr lang="en-US" sz="1800" dirty="0"/>
          </a:p>
          <a:p>
            <a:pPr lvl="1"/>
            <a:r>
              <a:rPr lang="en-US" dirty="0" smtClean="0"/>
              <a:t>Impact to child and service (before and at 18)</a:t>
            </a:r>
            <a:endParaRPr lang="en-US" dirty="0"/>
          </a:p>
          <a:p>
            <a:pPr lvl="1"/>
            <a:r>
              <a:rPr lang="en-US" dirty="0"/>
              <a:t>Consider the Best Interests of </a:t>
            </a:r>
            <a:r>
              <a:rPr lang="en-US" dirty="0" smtClean="0"/>
              <a:t>Child – team approach</a:t>
            </a:r>
            <a:endParaRPr lang="en-US" dirty="0"/>
          </a:p>
          <a:p>
            <a:pPr lvl="1"/>
            <a:r>
              <a:rPr lang="en-US" dirty="0" smtClean="0"/>
              <a:t>Each parent needs to design a special needs estate plan that encompasses guardianship, estate and benefits planning</a:t>
            </a:r>
          </a:p>
          <a:p>
            <a:pPr lvl="1"/>
            <a:r>
              <a:rPr lang="en-US" dirty="0" smtClean="0"/>
              <a:t>Consider if child has any assets in their own name (including joint) – consider savings bonds, 529 accounts, UGMA/UTMA accounts and Grandparents “in-trust” accounts for child</a:t>
            </a:r>
          </a:p>
          <a:p>
            <a:pPr lvl="1"/>
            <a:endParaRPr lang="en-US" dirty="0"/>
          </a:p>
        </p:txBody>
      </p:sp>
    </p:spTree>
    <p:extLst>
      <p:ext uri="{BB962C8B-B14F-4D97-AF65-F5344CB8AC3E}">
        <p14:creationId xmlns:p14="http://schemas.microsoft.com/office/powerpoint/2010/main" val="140589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Impact before 18</a:t>
            </a:r>
            <a:endParaRPr lang="en-US" dirty="0"/>
          </a:p>
        </p:txBody>
      </p:sp>
      <p:sp>
        <p:nvSpPr>
          <p:cNvPr id="2" name="Content Placeholder 1"/>
          <p:cNvSpPr>
            <a:spLocks noGrp="1"/>
          </p:cNvSpPr>
          <p:nvPr>
            <p:ph idx="1"/>
          </p:nvPr>
        </p:nvSpPr>
        <p:spPr>
          <a:xfrm>
            <a:off x="685346" y="2096064"/>
            <a:ext cx="7765322" cy="4380936"/>
          </a:xfrm>
        </p:spPr>
        <p:txBody>
          <a:bodyPr>
            <a:normAutofit fontScale="70000" lnSpcReduction="20000"/>
          </a:bodyPr>
          <a:lstStyle/>
          <a:p>
            <a:pPr marL="109728" indent="0">
              <a:buNone/>
            </a:pPr>
            <a:endParaRPr lang="en-US" dirty="0"/>
          </a:p>
          <a:p>
            <a:pPr marL="624078" indent="-514350">
              <a:buAutoNum type="arabicPeriod"/>
            </a:pPr>
            <a:r>
              <a:rPr lang="en-US" sz="2300" dirty="0" smtClean="0"/>
              <a:t>Both parents considered legal guardian (this is different from custodial parent)</a:t>
            </a:r>
            <a:endParaRPr lang="en-US" sz="2300" dirty="0"/>
          </a:p>
          <a:p>
            <a:pPr marL="624078" indent="-514350">
              <a:buAutoNum type="arabicPeriod"/>
            </a:pPr>
            <a:r>
              <a:rPr lang="en-US" sz="2300" dirty="0" smtClean="0"/>
              <a:t>Apply for OPWDD</a:t>
            </a:r>
            <a:endParaRPr lang="en-US" sz="2300" dirty="0"/>
          </a:p>
          <a:p>
            <a:pPr marL="624078" indent="-514350">
              <a:buAutoNum type="arabicPeriod"/>
            </a:pPr>
            <a:r>
              <a:rPr lang="en-US" sz="2300" dirty="0" smtClean="0"/>
              <a:t>Medicaid waiver program</a:t>
            </a:r>
          </a:p>
          <a:p>
            <a:pPr marL="1081278" lvl="1" indent="-514350">
              <a:buAutoNum type="arabicPeriod"/>
            </a:pPr>
            <a:r>
              <a:rPr lang="en-US" sz="2100" dirty="0" smtClean="0"/>
              <a:t>Disability and functionality impact (child’s needs)</a:t>
            </a:r>
          </a:p>
          <a:p>
            <a:pPr marL="1081278" lvl="1" indent="-514350">
              <a:buAutoNum type="arabicPeriod"/>
            </a:pPr>
            <a:r>
              <a:rPr lang="en-US" sz="2100" dirty="0" smtClean="0"/>
              <a:t>Assets in Child’s name?</a:t>
            </a:r>
          </a:p>
          <a:p>
            <a:pPr marL="624078" indent="-514350">
              <a:buAutoNum type="arabicPeriod"/>
            </a:pPr>
            <a:r>
              <a:rPr lang="en-US" sz="2300" dirty="0" smtClean="0"/>
              <a:t>If Child has assets – strategize what to do depending $ amount and circumstances:</a:t>
            </a:r>
          </a:p>
          <a:p>
            <a:pPr marL="1081278" lvl="1" indent="-514350">
              <a:buAutoNum type="arabicPeriod"/>
            </a:pPr>
            <a:r>
              <a:rPr lang="en-US" sz="2100" dirty="0" smtClean="0"/>
              <a:t>Spenddown</a:t>
            </a:r>
          </a:p>
          <a:p>
            <a:pPr marL="1081278" lvl="1" indent="-514350">
              <a:buAutoNum type="arabicPeriod"/>
            </a:pPr>
            <a:r>
              <a:rPr lang="en-US" sz="2100" dirty="0" smtClean="0"/>
              <a:t>Able Account</a:t>
            </a:r>
          </a:p>
          <a:p>
            <a:pPr marL="1081278" lvl="1" indent="-514350">
              <a:buAutoNum type="arabicPeriod"/>
            </a:pPr>
            <a:r>
              <a:rPr lang="en-US" sz="2100" dirty="0" smtClean="0"/>
              <a:t>First Party SNT and or pooled trust?</a:t>
            </a:r>
          </a:p>
          <a:p>
            <a:pPr marL="624078" indent="-514350">
              <a:buAutoNum type="arabicPeriod"/>
            </a:pPr>
            <a:r>
              <a:rPr lang="en-US" sz="2300" dirty="0" smtClean="0"/>
              <a:t>Issue is who is charge of child’s $ - person has a fiduciary obligation</a:t>
            </a:r>
          </a:p>
        </p:txBody>
      </p:sp>
    </p:spTree>
    <p:extLst>
      <p:ext uri="{BB962C8B-B14F-4D97-AF65-F5344CB8AC3E}">
        <p14:creationId xmlns:p14="http://schemas.microsoft.com/office/powerpoint/2010/main" val="203051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347" y="1"/>
            <a:ext cx="7765321" cy="1676399"/>
          </a:xfrm>
        </p:spPr>
        <p:txBody>
          <a:bodyPr>
            <a:normAutofit/>
          </a:bodyPr>
          <a:lstStyle/>
          <a:p>
            <a:pPr algn="ctr"/>
            <a:r>
              <a:rPr lang="en-US" dirty="0" smtClean="0"/>
              <a:t>IMPACT AT 18 OR OLDER</a:t>
            </a:r>
            <a:endParaRPr lang="en-US" dirty="0"/>
          </a:p>
        </p:txBody>
      </p:sp>
      <p:sp>
        <p:nvSpPr>
          <p:cNvPr id="2" name="Content Placeholder 1"/>
          <p:cNvSpPr>
            <a:spLocks noGrp="1"/>
          </p:cNvSpPr>
          <p:nvPr>
            <p:ph idx="1"/>
          </p:nvPr>
        </p:nvSpPr>
        <p:spPr>
          <a:xfrm>
            <a:off x="685346" y="1219200"/>
            <a:ext cx="7765322" cy="4572000"/>
          </a:xfrm>
        </p:spPr>
        <p:txBody>
          <a:bodyPr>
            <a:noAutofit/>
          </a:bodyPr>
          <a:lstStyle/>
          <a:p>
            <a:r>
              <a:rPr lang="en-US" sz="1800" dirty="0" smtClean="0"/>
              <a:t>Guardian (unable to understand risks and benefits – court action) or Alternatives to Guardianship (advance directives/able to understand risks benefits) is needed</a:t>
            </a:r>
            <a:endParaRPr lang="en-US" dirty="0"/>
          </a:p>
          <a:p>
            <a:r>
              <a:rPr lang="en-US" sz="1800" dirty="0" smtClean="0"/>
              <a:t>Assets (bank and or financial accounts), impact on benefits:</a:t>
            </a:r>
            <a:endParaRPr lang="en-US" sz="1800" dirty="0"/>
          </a:p>
          <a:p>
            <a:pPr lvl="1"/>
            <a:r>
              <a:rPr lang="en-US" dirty="0" smtClean="0"/>
              <a:t>If &gt;$2000 unable to apply for SSI</a:t>
            </a:r>
          </a:p>
          <a:p>
            <a:pPr lvl="1"/>
            <a:r>
              <a:rPr lang="en-US" dirty="0" smtClean="0"/>
              <a:t>Medicaid threshold</a:t>
            </a:r>
          </a:p>
          <a:p>
            <a:r>
              <a:rPr lang="en-US" dirty="0" smtClean="0"/>
              <a:t>Income impact on benefits:</a:t>
            </a:r>
          </a:p>
          <a:p>
            <a:pPr lvl="1"/>
            <a:r>
              <a:rPr lang="en-US" dirty="0" smtClean="0"/>
              <a:t>Child support $ decreases SS income benefits</a:t>
            </a:r>
          </a:p>
          <a:p>
            <a:pPr lvl="1"/>
            <a:r>
              <a:rPr lang="en-US" dirty="0" smtClean="0"/>
              <a:t>Medicaid threshold ?</a:t>
            </a:r>
          </a:p>
          <a:p>
            <a:pPr marL="457200" lvl="1" indent="0">
              <a:buNone/>
            </a:pPr>
            <a:endParaRPr lang="en-US" dirty="0"/>
          </a:p>
        </p:txBody>
      </p:sp>
    </p:spTree>
    <p:extLst>
      <p:ext uri="{BB962C8B-B14F-4D97-AF65-F5344CB8AC3E}">
        <p14:creationId xmlns:p14="http://schemas.microsoft.com/office/powerpoint/2010/main" val="2001422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SOCIAL SECURITY RULE WITH CHILD SUPPORT </a:t>
            </a:r>
            <a:endParaRPr lang="en-US" dirty="0"/>
          </a:p>
        </p:txBody>
      </p:sp>
      <p:sp>
        <p:nvSpPr>
          <p:cNvPr id="2" name="Content Placeholder 1"/>
          <p:cNvSpPr>
            <a:spLocks noGrp="1"/>
          </p:cNvSpPr>
          <p:nvPr>
            <p:ph idx="1"/>
          </p:nvPr>
        </p:nvSpPr>
        <p:spPr/>
        <p:txBody>
          <a:bodyPr>
            <a:normAutofit fontScale="62500" lnSpcReduction="20000"/>
          </a:bodyPr>
          <a:lstStyle/>
          <a:p>
            <a:r>
              <a:rPr lang="en-US" dirty="0">
                <a:effectLst/>
              </a:rPr>
              <a:t>It is important to note that when calculating the child support obligation, the parent’s income will include his or her own Social Security benefits, but, it does not include the Social Security benefits paid to the dependent child (or children). It is also important to know that Social Security payments to dependent children do not reduce the disabled parent’s benefits.</a:t>
            </a:r>
          </a:p>
          <a:p>
            <a:r>
              <a:rPr lang="en-US" dirty="0">
                <a:effectLst/>
              </a:rPr>
              <a:t>The child’s receipt of social security benefits does not affect the amount of child support payments that the non-custodial parent has to pay. Therefore, if you are obligated to pay child support, the amount of social security benefits the child receives will not reduce your child support obligation. Similarly, if you are receiving child support, the fact that your child collects social security benefits will not reduce the amount of child support you are entitled to receive.</a:t>
            </a:r>
          </a:p>
          <a:p>
            <a:r>
              <a:rPr lang="en-US" dirty="0">
                <a:effectLst/>
              </a:rPr>
              <a:t>The reason for this is that Social Security benefits are designed to supplement the child’s existing financial resources, they are not intended to displace the obligation of the parent to support their children. It has been stated that if the children’s parents were still married or living together, the children would have enjoyed a standard of living based on both parents’ income plus the Social Security benefits they will receive.</a:t>
            </a:r>
          </a:p>
          <a:p>
            <a:endParaRPr lang="en-US" dirty="0"/>
          </a:p>
          <a:p>
            <a:endParaRPr lang="en-US" dirty="0"/>
          </a:p>
          <a:p>
            <a:pPr lvl="1"/>
            <a:endParaRPr lang="en-US" dirty="0"/>
          </a:p>
        </p:txBody>
      </p:sp>
    </p:spTree>
    <p:extLst>
      <p:ext uri="{BB962C8B-B14F-4D97-AF65-F5344CB8AC3E}">
        <p14:creationId xmlns:p14="http://schemas.microsoft.com/office/powerpoint/2010/main" val="868937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638"/>
            <a:ext cx="9144000" cy="1630362"/>
          </a:xfrm>
        </p:spPr>
        <p:txBody>
          <a:bodyPr>
            <a:normAutofit/>
          </a:bodyPr>
          <a:lstStyle/>
          <a:p>
            <a:pPr algn="ctr"/>
            <a:r>
              <a:rPr lang="en-US" dirty="0" smtClean="0"/>
              <a:t>Impact when applying for </a:t>
            </a:r>
            <a:r>
              <a:rPr lang="en-US" dirty="0" err="1" smtClean="0"/>
              <a:t>ssi</a:t>
            </a:r>
            <a:r>
              <a:rPr lang="en-US" dirty="0" smtClean="0"/>
              <a:t>/</a:t>
            </a:r>
            <a:r>
              <a:rPr lang="en-US" dirty="0" err="1" smtClean="0"/>
              <a:t>ssdi</a:t>
            </a:r>
            <a:endParaRPr lang="en-US" dirty="0"/>
          </a:p>
        </p:txBody>
      </p:sp>
      <p:sp>
        <p:nvSpPr>
          <p:cNvPr id="2" name="Content Placeholder 1"/>
          <p:cNvSpPr>
            <a:spLocks noGrp="1"/>
          </p:cNvSpPr>
          <p:nvPr>
            <p:ph idx="1"/>
          </p:nvPr>
        </p:nvSpPr>
        <p:spPr/>
        <p:txBody>
          <a:bodyPr>
            <a:normAutofit/>
          </a:bodyPr>
          <a:lstStyle/>
          <a:p>
            <a:r>
              <a:rPr lang="en-US" dirty="0">
                <a:effectLst/>
              </a:rPr>
              <a:t>Under current law, the Social Security Administration (SSA) excludes one-third of child support payments received in a month on behalf of a child on Supplemental Security Income (SSI) from countable income in determining the SSI payment</a:t>
            </a:r>
            <a:r>
              <a:rPr lang="en-US" dirty="0" smtClean="0">
                <a:effectLst/>
              </a:rPr>
              <a:t>.</a:t>
            </a:r>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89943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smtClean="0"/>
              <a:t>Child Support Impact calculation</a:t>
            </a:r>
            <a:r>
              <a:rPr lang="en-US" dirty="0"/>
              <a:t/>
            </a:r>
            <a:br>
              <a:rPr lang="en-US" dirty="0"/>
            </a:br>
            <a:endParaRPr lang="en-US" dirty="0"/>
          </a:p>
        </p:txBody>
      </p:sp>
      <p:sp>
        <p:nvSpPr>
          <p:cNvPr id="2" name="Content Placeholder 1"/>
          <p:cNvSpPr>
            <a:spLocks noGrp="1"/>
          </p:cNvSpPr>
          <p:nvPr>
            <p:ph idx="1"/>
          </p:nvPr>
        </p:nvSpPr>
        <p:spPr>
          <a:xfrm>
            <a:off x="685346" y="1676399"/>
            <a:ext cx="7765322" cy="4571999"/>
          </a:xfrm>
        </p:spPr>
        <p:txBody>
          <a:bodyPr>
            <a:normAutofit fontScale="85000" lnSpcReduction="20000"/>
          </a:bodyPr>
          <a:lstStyle/>
          <a:p>
            <a:r>
              <a:rPr lang="en-US" sz="1800" dirty="0">
                <a:effectLst/>
              </a:rPr>
              <a:t>How does this calculate:</a:t>
            </a:r>
          </a:p>
          <a:p>
            <a:pPr lvl="1"/>
            <a:r>
              <a:rPr lang="en-US" dirty="0" smtClean="0">
                <a:effectLst/>
              </a:rPr>
              <a:t>Max monthly </a:t>
            </a:r>
            <a:r>
              <a:rPr lang="en-US" dirty="0">
                <a:effectLst/>
              </a:rPr>
              <a:t>federal benefit for 2022</a:t>
            </a:r>
            <a:r>
              <a:rPr lang="en-US" dirty="0" smtClean="0">
                <a:effectLst/>
              </a:rPr>
              <a:t>:	$841</a:t>
            </a:r>
          </a:p>
          <a:p>
            <a:pPr lvl="1"/>
            <a:r>
              <a:rPr lang="en-US" dirty="0" smtClean="0">
                <a:effectLst/>
              </a:rPr>
              <a:t>Max NYS </a:t>
            </a:r>
            <a:r>
              <a:rPr lang="en-US" dirty="0" err="1" smtClean="0">
                <a:effectLst/>
              </a:rPr>
              <a:t>Supp</a:t>
            </a:r>
            <a:r>
              <a:rPr lang="en-US" dirty="0" smtClean="0">
                <a:effectLst/>
              </a:rPr>
              <a:t>				$  87</a:t>
            </a:r>
          </a:p>
          <a:p>
            <a:pPr lvl="1"/>
            <a:r>
              <a:rPr lang="en-US" dirty="0" smtClean="0">
                <a:effectLst/>
              </a:rPr>
              <a:t>Total					</a:t>
            </a:r>
            <a:r>
              <a:rPr lang="en-US" b="1" dirty="0" smtClean="0">
                <a:effectLst/>
              </a:rPr>
              <a:t>$928</a:t>
            </a:r>
            <a:endParaRPr lang="en-US" b="1" dirty="0">
              <a:effectLst/>
            </a:endParaRPr>
          </a:p>
          <a:p>
            <a:pPr lvl="1"/>
            <a:r>
              <a:rPr lang="en-US" dirty="0">
                <a:effectLst/>
              </a:rPr>
              <a:t>Average Child Support for </a:t>
            </a:r>
            <a:r>
              <a:rPr lang="en-US" dirty="0" smtClean="0">
                <a:effectLst/>
              </a:rPr>
              <a:t>2022 </a:t>
            </a:r>
            <a:r>
              <a:rPr lang="en-US" b="1" dirty="0" smtClean="0">
                <a:effectLst/>
              </a:rPr>
              <a:t>($1200</a:t>
            </a:r>
            <a:r>
              <a:rPr lang="en-US" dirty="0" smtClean="0">
                <a:effectLst/>
              </a:rPr>
              <a:t>)</a:t>
            </a:r>
            <a:endParaRPr lang="en-US" dirty="0">
              <a:effectLst/>
            </a:endParaRPr>
          </a:p>
          <a:p>
            <a:pPr lvl="2"/>
            <a:r>
              <a:rPr lang="en-US" sz="1800" dirty="0">
                <a:effectLst/>
              </a:rPr>
              <a:t>Minus the 1/3 of child </a:t>
            </a:r>
            <a:r>
              <a:rPr lang="en-US" sz="1800" dirty="0" smtClean="0">
                <a:effectLst/>
              </a:rPr>
              <a:t>support		$396</a:t>
            </a:r>
            <a:endParaRPr lang="en-US" sz="1800" dirty="0">
              <a:effectLst/>
            </a:endParaRPr>
          </a:p>
          <a:p>
            <a:pPr lvl="2"/>
            <a:r>
              <a:rPr lang="en-US" sz="1800" dirty="0">
                <a:effectLst/>
              </a:rPr>
              <a:t>Minus the $20 general income exclusions </a:t>
            </a:r>
            <a:r>
              <a:rPr lang="en-US" sz="1800" dirty="0" smtClean="0">
                <a:effectLst/>
              </a:rPr>
              <a:t>$  20</a:t>
            </a:r>
          </a:p>
          <a:p>
            <a:pPr lvl="1"/>
            <a:r>
              <a:rPr lang="en-US" sz="2000" dirty="0" smtClean="0">
                <a:effectLst/>
              </a:rPr>
              <a:t>Total Countable income ($1200-$416)	$784</a:t>
            </a:r>
            <a:endParaRPr lang="en-US" sz="2000" dirty="0">
              <a:effectLst/>
            </a:endParaRPr>
          </a:p>
          <a:p>
            <a:pPr lvl="1"/>
            <a:r>
              <a:rPr lang="en-US" dirty="0">
                <a:effectLst/>
              </a:rPr>
              <a:t>SSI </a:t>
            </a:r>
            <a:r>
              <a:rPr lang="en-US" dirty="0" smtClean="0">
                <a:effectLst/>
              </a:rPr>
              <a:t>benefit ($928-784)			$144</a:t>
            </a:r>
            <a:endParaRPr lang="en-US" dirty="0">
              <a:effectLst/>
            </a:endParaRPr>
          </a:p>
          <a:p>
            <a:pPr lvl="1"/>
            <a:r>
              <a:rPr lang="en-US" dirty="0">
                <a:effectLst/>
              </a:rPr>
              <a:t>Total </a:t>
            </a:r>
            <a:r>
              <a:rPr lang="en-US" dirty="0" smtClean="0">
                <a:effectLst/>
              </a:rPr>
              <a:t>income available to the child </a:t>
            </a:r>
            <a:r>
              <a:rPr lang="en-US" dirty="0">
                <a:effectLst/>
              </a:rPr>
              <a:t>	</a:t>
            </a:r>
            <a:r>
              <a:rPr lang="en-US" dirty="0" smtClean="0">
                <a:effectLst/>
              </a:rPr>
              <a:t>	</a:t>
            </a:r>
            <a:r>
              <a:rPr lang="en-US" b="1" dirty="0" smtClean="0">
                <a:effectLst/>
              </a:rPr>
              <a:t>$828</a:t>
            </a:r>
          </a:p>
          <a:p>
            <a:pPr lvl="1"/>
            <a:r>
              <a:rPr lang="en-US" b="1" dirty="0" smtClean="0">
                <a:effectLst/>
              </a:rPr>
              <a:t>From 18 to 26 SSI cumulative offset ($9408 per year) with a total offset of  </a:t>
            </a:r>
            <a:r>
              <a:rPr lang="en-US" b="1" dirty="0" smtClean="0">
                <a:solidFill>
                  <a:srgbClr val="FF0000"/>
                </a:solidFill>
                <a:effectLst/>
              </a:rPr>
              <a:t>$75,264</a:t>
            </a:r>
          </a:p>
          <a:p>
            <a:pPr lvl="1"/>
            <a:r>
              <a:rPr lang="en-US" b="1" dirty="0" smtClean="0">
                <a:effectLst/>
              </a:rPr>
              <a:t>Total  for the SS recipient  in child support is $14,400 x 8 </a:t>
            </a:r>
            <a:r>
              <a:rPr lang="en-US" b="1" dirty="0" err="1" smtClean="0">
                <a:effectLst/>
              </a:rPr>
              <a:t>yrs</a:t>
            </a:r>
            <a:r>
              <a:rPr lang="en-US" b="1" dirty="0" smtClean="0">
                <a:effectLst/>
              </a:rPr>
              <a:t> =	$115,200 plus SS $1,728 x 8yrs = $13,824 for a </a:t>
            </a:r>
            <a:r>
              <a:rPr lang="en-US" b="1" dirty="0" smtClean="0">
                <a:solidFill>
                  <a:srgbClr val="00B050"/>
                </a:solidFill>
                <a:effectLst/>
              </a:rPr>
              <a:t>TOTAL  of  $129,024</a:t>
            </a:r>
            <a:r>
              <a:rPr lang="en-US" b="1" dirty="0" smtClean="0">
                <a:effectLst/>
              </a:rPr>
              <a:t>			</a:t>
            </a:r>
            <a:endParaRPr lang="en-US" b="1" dirty="0"/>
          </a:p>
        </p:txBody>
      </p:sp>
    </p:spTree>
    <p:extLst>
      <p:ext uri="{BB962C8B-B14F-4D97-AF65-F5344CB8AC3E}">
        <p14:creationId xmlns:p14="http://schemas.microsoft.com/office/powerpoint/2010/main" val="820698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 Re Court Order</a:t>
            </a:r>
            <a:endParaRPr lang="en-US" dirty="0"/>
          </a:p>
        </p:txBody>
      </p:sp>
      <p:sp>
        <p:nvSpPr>
          <p:cNvPr id="3" name="Content Placeholder 2"/>
          <p:cNvSpPr>
            <a:spLocks noGrp="1"/>
          </p:cNvSpPr>
          <p:nvPr>
            <p:ph idx="1"/>
          </p:nvPr>
        </p:nvSpPr>
        <p:spPr/>
        <p:txBody>
          <a:bodyPr>
            <a:normAutofit fontScale="70000" lnSpcReduction="20000"/>
          </a:bodyPr>
          <a:lstStyle/>
          <a:p>
            <a:r>
              <a:rPr lang="en-US" dirty="0">
                <a:effectLst/>
              </a:rPr>
              <a:t>In the case of a trust established through the actions of a court, the creation of the trust must be required by a court order for the exception in section 1917(d)(4)(A) of the Act to apply. The special needs trust exception can be met when a court approves a petition and establishes a trust by court order, as long as the creation of the trust has not been completed before the order is issued by the court. Court approval of an already created special needs trust is not sufficient for the trust to qualify for the exception. The court must specifically either establish the trust or order the establishment of the trust. An individual is permitted to petition a court for the present establishment of a trust or may use an agent to do so. The court order establishes the trust, not the individual’s petition. Petitioning a court to establish a trust is not establishment by an individual.</a:t>
            </a:r>
          </a:p>
          <a:p>
            <a:r>
              <a:rPr lang="en-US" b="1" dirty="0">
                <a:effectLst/>
              </a:rPr>
              <a:t>NOTE: </a:t>
            </a:r>
          </a:p>
          <a:p>
            <a:r>
              <a:rPr lang="en-US" dirty="0">
                <a:effectLst/>
              </a:rPr>
              <a:t>An individual may petition the court with a draft document of a trust as long as it is </a:t>
            </a:r>
            <a:r>
              <a:rPr lang="en-US" b="1" dirty="0">
                <a:effectLst/>
              </a:rPr>
              <a:t>unsigned</a:t>
            </a:r>
            <a:r>
              <a:rPr lang="en-US" dirty="0">
                <a:effectLst/>
              </a:rPr>
              <a:t> and not legally binding.</a:t>
            </a:r>
          </a:p>
        </p:txBody>
      </p:sp>
    </p:spTree>
    <p:extLst>
      <p:ext uri="{BB962C8B-B14F-4D97-AF65-F5344CB8AC3E}">
        <p14:creationId xmlns:p14="http://schemas.microsoft.com/office/powerpoint/2010/main" val="3710034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897</TotalTime>
  <Words>1041</Words>
  <Application>Microsoft Office PowerPoint</Application>
  <PresentationFormat>On-screen Show (4:3)</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Damask</vt:lpstr>
      <vt:lpstr>    by  Regina Brandow</vt:lpstr>
      <vt:lpstr>COUPLE’S DIVORCE RATE WITH SPECIAL NEEDS CHILDREN </vt:lpstr>
      <vt:lpstr>ACKNOWLEDGE – PARENTS OF CHILDREN WITH SPECIAL NEEDS MAY END UP DIVORCED</vt:lpstr>
      <vt:lpstr>Impact before 18</vt:lpstr>
      <vt:lpstr>IMPACT AT 18 OR OLDER</vt:lpstr>
      <vt:lpstr>SOCIAL SECURITY RULE WITH CHILD SUPPORT </vt:lpstr>
      <vt:lpstr>Impact when applying for ssi/ssdi</vt:lpstr>
      <vt:lpstr>Child Support Impact calculation </vt:lpstr>
      <vt:lpstr>SS Re Court Order</vt:lpstr>
      <vt:lpstr>Alternatives - CONTRIBUTIONS OTHER THAN CHILD SUPPORT/ABLE ACCOUNT</vt:lpstr>
      <vt:lpstr>Impact on benefits if SETTLED contribution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Regina Brandow &amp;  Robert Harper</dc:title>
  <dc:creator>Secretary</dc:creator>
  <cp:lastModifiedBy>Windows User</cp:lastModifiedBy>
  <cp:revision>71</cp:revision>
  <cp:lastPrinted>2022-09-15T18:15:55Z</cp:lastPrinted>
  <dcterms:created xsi:type="dcterms:W3CDTF">2015-06-16T18:49:37Z</dcterms:created>
  <dcterms:modified xsi:type="dcterms:W3CDTF">2022-09-15T18:16:00Z</dcterms:modified>
</cp:coreProperties>
</file>